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29"/>
  </p:notesMasterIdLst>
  <p:handoutMasterIdLst>
    <p:handoutMasterId r:id="rId30"/>
  </p:handoutMasterIdLst>
  <p:sldIdLst>
    <p:sldId id="256" r:id="rId5"/>
    <p:sldId id="315" r:id="rId6"/>
    <p:sldId id="316" r:id="rId7"/>
    <p:sldId id="319" r:id="rId8"/>
    <p:sldId id="357" r:id="rId9"/>
    <p:sldId id="361" r:id="rId10"/>
    <p:sldId id="322" r:id="rId11"/>
    <p:sldId id="324" r:id="rId12"/>
    <p:sldId id="268" r:id="rId13"/>
    <p:sldId id="276" r:id="rId14"/>
    <p:sldId id="259" r:id="rId15"/>
    <p:sldId id="362" r:id="rId16"/>
    <p:sldId id="279" r:id="rId17"/>
    <p:sldId id="343" r:id="rId18"/>
    <p:sldId id="289" r:id="rId19"/>
    <p:sldId id="349" r:id="rId20"/>
    <p:sldId id="354" r:id="rId21"/>
    <p:sldId id="344" r:id="rId22"/>
    <p:sldId id="347" r:id="rId23"/>
    <p:sldId id="287" r:id="rId24"/>
    <p:sldId id="329" r:id="rId25"/>
    <p:sldId id="313" r:id="rId26"/>
    <p:sldId id="314" r:id="rId27"/>
    <p:sldId id="286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hiddenSlides="1" frameSlides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80000"/>
    <a:srgbClr val="D00000"/>
    <a:srgbClr val="BE0000"/>
    <a:srgbClr val="D6B717"/>
    <a:srgbClr val="E3BA31"/>
    <a:srgbClr val="976230"/>
    <a:srgbClr val="614020"/>
    <a:srgbClr val="9966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86" autoAdjust="0"/>
    <p:restoredTop sz="86519" autoAdjust="0"/>
  </p:normalViewPr>
  <p:slideViewPr>
    <p:cSldViewPr snapToGrid="0" snapToObjects="1">
      <p:cViewPr>
        <p:scale>
          <a:sx n="85" d="100"/>
          <a:sy n="85" d="100"/>
        </p:scale>
        <p:origin x="-88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1" d="100"/>
        <a:sy n="111" d="100"/>
      </p:scale>
      <p:origin x="0" y="0"/>
    </p:cViewPr>
  </p:sorterViewPr>
  <p:notesViewPr>
    <p:cSldViewPr snapToGrid="0" snapToObjects="1">
      <p:cViewPr varScale="1">
        <p:scale>
          <a:sx n="76" d="100"/>
          <a:sy n="76" d="100"/>
        </p:scale>
        <p:origin x="-3040" y="-12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Logo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BD7FDA-3445-B940-A074-FD73E3DA05F3}" type="datetime1">
              <a:rPr lang="en-US" smtClean="0"/>
              <a:pPr/>
              <a:t>3/14/2014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3CEA8B-AC10-7241-A287-2A2500D3DB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4385433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Logo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4D9E67-85FC-7B42-9C84-13A1AF1352FB}" type="datetime1">
              <a:rPr lang="en-US" smtClean="0"/>
              <a:pPr/>
              <a:t>3/14/2014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43F7C2-C50C-5041-AF09-A1E5BEDD64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1251433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43:30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43F7C2-C50C-5041-AF09-A1E5BEDD6434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Logo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759138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will need to sample from ALL THE WAY </a:t>
            </a:r>
            <a:r>
              <a:rPr lang="en-US" b="1" dirty="0" smtClean="0"/>
              <a:t>upstream</a:t>
            </a:r>
            <a:r>
              <a:rPr lang="en-US" b="1" baseline="0" dirty="0" smtClean="0"/>
              <a:t> </a:t>
            </a:r>
            <a:r>
              <a:rPr lang="en-US" baseline="0" dirty="0" smtClean="0"/>
              <a:t>from the islet to the </a:t>
            </a:r>
            <a:r>
              <a:rPr lang="en-US" baseline="0" dirty="0" err="1" smtClean="0"/>
              <a:t>sep.</a:t>
            </a:r>
            <a:r>
              <a:rPr lang="en-US" baseline="0" dirty="0" smtClean="0"/>
              <a:t> channel and need to ensure COMPLETE integration</a:t>
            </a:r>
          </a:p>
          <a:p>
            <a:endParaRPr lang="en-US" baseline="0" dirty="0" smtClean="0"/>
          </a:p>
          <a:p>
            <a:r>
              <a:rPr lang="en-US" baseline="0" dirty="0" smtClean="0"/>
              <a:t>First show only the red and then switch to both with the signal\</a:t>
            </a:r>
          </a:p>
          <a:p>
            <a:r>
              <a:rPr lang="en-US" baseline="0" dirty="0" smtClean="0"/>
              <a:t>Write time on z axis/period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Logo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43F7C2-C50C-5041-AF09-A1E5BEDD643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97105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Problems</a:t>
            </a:r>
            <a:r>
              <a:rPr lang="en-US" baseline="0" dirty="0" smtClean="0"/>
              <a:t> with stabilizing the B/F and there  is drift over time. 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Logo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43F7C2-C50C-5041-AF09-A1E5BEDD643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50409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Issues for drift </a:t>
            </a:r>
            <a:r>
              <a:rPr lang="en-US" dirty="0" smtClean="0">
                <a:sym typeface="Wingdings"/>
              </a:rPr>
              <a:t> pH (constantly applying voltage, no</a:t>
            </a:r>
            <a:r>
              <a:rPr lang="en-US" baseline="0" dirty="0" smtClean="0">
                <a:sym typeface="Wingdings"/>
              </a:rPr>
              <a:t>n homogeneous temperature, non specific binding).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Logo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43F7C2-C50C-5041-AF09-A1E5BEDD643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64261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Logo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43F7C2-C50C-5041-AF09-A1E5BEDD643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8009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Emphasize that data from</a:t>
            </a:r>
            <a:r>
              <a:rPr lang="en-US" baseline="0" dirty="0" smtClean="0"/>
              <a:t> single islet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Logo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43F7C2-C50C-5041-AF09-A1E5BEDD643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4192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Deliver glucose to islets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Logo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43F7C2-C50C-5041-AF09-A1E5BEDD643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8461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Integrated system </a:t>
            </a:r>
            <a:r>
              <a:rPr lang="en-US" dirty="0" smtClean="0">
                <a:sym typeface="Wingdings"/>
              </a:rPr>
              <a:t> have the islet in</a:t>
            </a:r>
            <a:r>
              <a:rPr lang="en-US" baseline="0" dirty="0" smtClean="0">
                <a:sym typeface="Wingdings"/>
              </a:rPr>
              <a:t> a viable condition and to minimize dilutions and to have a sensitive screening…</a:t>
            </a:r>
          </a:p>
          <a:p>
            <a:endParaRPr lang="en-US" baseline="0" dirty="0" smtClean="0">
              <a:sym typeface="Wingdings"/>
            </a:endParaRPr>
          </a:p>
          <a:p>
            <a:endParaRPr lang="en-US" baseline="0" dirty="0" smtClean="0">
              <a:sym typeface="Wingdings"/>
            </a:endParaRPr>
          </a:p>
          <a:p>
            <a:r>
              <a:rPr lang="en-US" baseline="0" dirty="0" smtClean="0">
                <a:sym typeface="Wingdings"/>
              </a:rPr>
              <a:t>Get rid of the islet stimulated by glucose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Logo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43F7C2-C50C-5041-AF09-A1E5BEDD643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59129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Emphasize that the perfusion is</a:t>
            </a:r>
            <a:r>
              <a:rPr lang="en-US" baseline="0" dirty="0" smtClean="0"/>
              <a:t> the new addition</a:t>
            </a:r>
          </a:p>
          <a:p>
            <a:r>
              <a:rPr lang="en-US" baseline="0" dirty="0" smtClean="0"/>
              <a:t>	I will talk about the new accessory first and then transition to how it is integrated with our chip</a:t>
            </a:r>
          </a:p>
          <a:p>
            <a:r>
              <a:rPr lang="en-US" baseline="0" dirty="0" smtClean="0"/>
              <a:t>	“I will introduce the comp immunoassay but the neat aspect is how we </a:t>
            </a:r>
            <a:r>
              <a:rPr lang="en-US" baseline="0" dirty="0" err="1" smtClean="0"/>
              <a:t>dliver</a:t>
            </a:r>
            <a:r>
              <a:rPr lang="en-US" baseline="0" dirty="0" smtClean="0"/>
              <a:t> the glucose concentrations…”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Logo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43F7C2-C50C-5041-AF09-A1E5BEDD643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5520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 smtClean="0"/>
              <a:t>8-11 </a:t>
            </a:r>
            <a:r>
              <a:rPr lang="en-US" sz="1200" b="1" dirty="0" err="1" smtClean="0"/>
              <a:t>mM</a:t>
            </a:r>
            <a:r>
              <a:rPr lang="en-US" sz="1200" b="1" dirty="0" smtClean="0"/>
              <a:t> Glucose Sine Wave </a:t>
            </a:r>
          </a:p>
          <a:p>
            <a:r>
              <a:rPr lang="en-US" sz="1200" b="1" dirty="0" smtClean="0"/>
              <a:t>Explain</a:t>
            </a:r>
            <a:r>
              <a:rPr lang="en-US" sz="1200" b="1" baseline="0" dirty="0" smtClean="0"/>
              <a:t> better the cutoff frequency figure</a:t>
            </a:r>
          </a:p>
          <a:p>
            <a:endParaRPr lang="en-US" sz="1200" b="1" baseline="0" dirty="0" smtClean="0"/>
          </a:p>
          <a:p>
            <a:r>
              <a:rPr lang="en-US" sz="1200" b="1" baseline="0" dirty="0" smtClean="0"/>
              <a:t>Get rid of the fit for the plot</a:t>
            </a:r>
          </a:p>
          <a:p>
            <a:r>
              <a:rPr lang="en-US" sz="1200" b="1" baseline="0" dirty="0" smtClean="0"/>
              <a:t>Conservative 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Logo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43F7C2-C50C-5041-AF09-A1E5BEDD643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39036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 smtClean="0"/>
              <a:t>8-11 </a:t>
            </a:r>
            <a:r>
              <a:rPr lang="en-US" sz="1200" b="1" dirty="0" err="1" smtClean="0"/>
              <a:t>mM</a:t>
            </a:r>
            <a:r>
              <a:rPr lang="en-US" sz="1200" b="1" dirty="0" smtClean="0"/>
              <a:t> Glucose Sine Wave </a:t>
            </a:r>
          </a:p>
          <a:p>
            <a:r>
              <a:rPr lang="en-US" sz="1200" b="1" dirty="0" smtClean="0"/>
              <a:t>Explain</a:t>
            </a:r>
            <a:r>
              <a:rPr lang="en-US" sz="1200" b="1" baseline="0" dirty="0" smtClean="0"/>
              <a:t> better the cutoff frequency figure</a:t>
            </a:r>
          </a:p>
          <a:p>
            <a:endParaRPr lang="en-US" sz="1200" b="1" baseline="0" dirty="0" smtClean="0"/>
          </a:p>
          <a:p>
            <a:r>
              <a:rPr lang="en-US" sz="1200" b="1" baseline="0" dirty="0" smtClean="0"/>
              <a:t>Get rid of the fit for the plot</a:t>
            </a:r>
          </a:p>
          <a:p>
            <a:r>
              <a:rPr lang="en-US" sz="1200" b="1" baseline="0" dirty="0" smtClean="0"/>
              <a:t>Conservative 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Logo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43F7C2-C50C-5041-AF09-A1E5BEDD643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39036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Logo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43F7C2-C50C-5041-AF09-A1E5BEDD643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0268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will need to sample from ALL THE WAY </a:t>
            </a:r>
            <a:r>
              <a:rPr lang="en-US" b="1" dirty="0" smtClean="0"/>
              <a:t>upstream</a:t>
            </a:r>
            <a:r>
              <a:rPr lang="en-US" b="1" baseline="0" dirty="0" smtClean="0"/>
              <a:t> </a:t>
            </a:r>
            <a:r>
              <a:rPr lang="en-US" baseline="0" dirty="0" smtClean="0"/>
              <a:t>from the islet to the </a:t>
            </a:r>
            <a:r>
              <a:rPr lang="en-US" baseline="0" dirty="0" err="1" smtClean="0"/>
              <a:t>sep.</a:t>
            </a:r>
            <a:r>
              <a:rPr lang="en-US" baseline="0" dirty="0" smtClean="0"/>
              <a:t> channel and need to ensure COMPLETE integration</a:t>
            </a:r>
          </a:p>
          <a:p>
            <a:endParaRPr lang="en-US" baseline="0" dirty="0" smtClean="0"/>
          </a:p>
          <a:p>
            <a:r>
              <a:rPr lang="en-US" baseline="0" dirty="0" smtClean="0"/>
              <a:t>First show only the red and then switch to both with the signal\</a:t>
            </a:r>
          </a:p>
          <a:p>
            <a:r>
              <a:rPr lang="en-US" baseline="0" dirty="0" smtClean="0"/>
              <a:t>Write time on z axis/period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Logo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43F7C2-C50C-5041-AF09-A1E5BEDD643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9710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5D85FC-F163-7049-BBE5-C92557F8D971}" type="datetime1">
              <a:rPr lang="en-US" smtClean="0"/>
              <a:pPr/>
              <a:t>3/14/2014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E80C32-E8B3-A245-8619-CBC9EDEB4478}" type="datetime1">
              <a:rPr lang="en-US" smtClean="0"/>
              <a:pPr/>
              <a:t>3/14/2014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331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B22343-EFDA-894D-9ECB-F1BCD6E2D212}" type="datetime1">
              <a:rPr lang="en-US" smtClean="0"/>
              <a:pPr/>
              <a:t>3/14/2014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799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0EABB4E-6B37-F741-B3E5-AAB4DEE62B8A}" type="datetime1">
              <a:rPr lang="en-US" smtClean="0"/>
              <a:pPr/>
              <a:t>3/14/2014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5BF619-A137-DA45-9B44-C018987BDF8A}" type="datetime1">
              <a:rPr lang="en-US" smtClean="0"/>
              <a:pPr/>
              <a:t>3/14/2014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2239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7A8F4B-B243-EE4D-98CB-32E3EA9F198C}" type="datetime1">
              <a:rPr lang="en-US" smtClean="0"/>
              <a:pPr/>
              <a:t>3/14/2014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059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D464AF-3CC3-D74A-B710-4CDE961A3685}" type="datetime1">
              <a:rPr lang="en-US" smtClean="0"/>
              <a:pPr/>
              <a:t>3/14/2014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682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18D4343-B0D6-0042-AA33-1E53016ED13B}" type="datetime1">
              <a:rPr lang="en-US" smtClean="0"/>
              <a:pPr/>
              <a:t>3/14/2014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8471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A08E3E-3BB5-F84A-AC8E-AC48C691A400}" type="datetime1">
              <a:rPr lang="en-US" smtClean="0"/>
              <a:pPr/>
              <a:t>3/14/2014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9224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E39777-9AEA-1A4F-8492-1B1811EAD683}" type="datetime1">
              <a:rPr lang="en-US" smtClean="0"/>
              <a:pPr/>
              <a:t>3/14/2014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8220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2068F2-6D71-5C4E-90F9-008E303BADEC}" type="datetime1">
              <a:rPr lang="en-US" smtClean="0"/>
              <a:pPr/>
              <a:t>3/14/2014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598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639141_12781.gi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555" y="6134877"/>
            <a:ext cx="691444" cy="69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  <p:sldLayoutId id="2147493460" r:id="rId5"/>
    <p:sldLayoutId id="2147493461" r:id="rId6"/>
    <p:sldLayoutId id="2147493462" r:id="rId7"/>
    <p:sldLayoutId id="2147493463" r:id="rId8"/>
    <p:sldLayoutId id="2147493464" r:id="rId9"/>
    <p:sldLayoutId id="2147493465" r:id="rId10"/>
    <p:sldLayoutId id="2147493466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6.jpe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microsoft.com/office/2007/relationships/hdphoto" Target="../media/hdphoto4.wdp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6.jpeg"/><Relationship Id="rId4" Type="http://schemas.openxmlformats.org/officeDocument/2006/relationships/image" Target="../media/image19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6.jpeg"/><Relationship Id="rId4" Type="http://schemas.microsoft.com/office/2007/relationships/hdphoto" Target="../media/hdphoto6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png"/><Relationship Id="rId4" Type="http://schemas.openxmlformats.org/officeDocument/2006/relationships/image" Target="../media/image2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image" Target="../media/image16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5.jpeg"/><Relationship Id="rId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gif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78150"/>
            <a:ext cx="7772400" cy="2432050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Measurement of the Secretion Dynamics of </a:t>
            </a:r>
            <a:r>
              <a:rPr lang="en-US" sz="3600" b="1" dirty="0" smtClean="0"/>
              <a:t>Insulin from Islets </a:t>
            </a:r>
            <a:r>
              <a:rPr lang="en-US" sz="3600" b="1" dirty="0"/>
              <a:t>of Langerhans Using a Microfluidic Device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_________________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3067" y="4478867"/>
            <a:ext cx="6400800" cy="175260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Nikita Mukhitov</a:t>
            </a:r>
            <a:r>
              <a:rPr lang="en-US" sz="2400" dirty="0" smtClean="0"/>
              <a:t>, </a:t>
            </a:r>
            <a:r>
              <a:rPr lang="en-US" sz="2400" dirty="0" err="1" smtClean="0"/>
              <a:t>Lian</a:t>
            </a:r>
            <a:r>
              <a:rPr lang="en-US" sz="2400" dirty="0" smtClean="0"/>
              <a:t> Yi,  Michael G. Roper</a:t>
            </a:r>
          </a:p>
          <a:p>
            <a:r>
              <a:rPr lang="en-US" sz="2400" dirty="0" smtClean="0"/>
              <a:t>Roper Research Group</a:t>
            </a:r>
          </a:p>
          <a:p>
            <a:r>
              <a:rPr lang="en-US" sz="2400" dirty="0" smtClean="0"/>
              <a:t>Florida State University</a:t>
            </a:r>
          </a:p>
          <a:p>
            <a:r>
              <a:rPr lang="en-US" sz="2400" dirty="0"/>
              <a:t>March 6</a:t>
            </a:r>
            <a:r>
              <a:rPr lang="en-US" sz="2400" baseline="30000" dirty="0"/>
              <a:t>th</a:t>
            </a:r>
            <a:r>
              <a:rPr lang="en-US" sz="2400" dirty="0"/>
              <a:t> 2014</a:t>
            </a:r>
          </a:p>
          <a:p>
            <a:endParaRPr lang="en-US" sz="2400" b="1" dirty="0" smtClean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97556" y="197556"/>
            <a:ext cx="745631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PITTCON 2014 Chicago, </a:t>
            </a:r>
            <a:r>
              <a:rPr lang="en-US" sz="2600" dirty="0" smtClean="0"/>
              <a:t>IL </a:t>
            </a:r>
          </a:p>
          <a:p>
            <a:r>
              <a:rPr lang="en-US" dirty="0" smtClean="0"/>
              <a:t>__________________________________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2" name="Picture 11" descr="Pittcon 2014 Announces Call for Papers_ml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913" b="26899"/>
          <a:stretch/>
        </p:blipFill>
        <p:spPr>
          <a:xfrm>
            <a:off x="6771922" y="0"/>
            <a:ext cx="2159000" cy="83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3893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375"/>
    </mc:Choice>
    <mc:Fallback>
      <p:transition spd="slow" advTm="1375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6598"/>
            <a:ext cx="8229600" cy="1143000"/>
          </a:xfrm>
        </p:spPr>
        <p:txBody>
          <a:bodyPr/>
          <a:lstStyle/>
          <a:p>
            <a:r>
              <a:rPr lang="en-US" dirty="0" smtClean="0"/>
              <a:t>Microfluidic Device</a:t>
            </a:r>
            <a:endParaRPr lang="en-US" dirty="0"/>
          </a:p>
        </p:txBody>
      </p:sp>
      <p:pic>
        <p:nvPicPr>
          <p:cNvPr id="6" name="Picture 5" descr="Screen Shot 2014-02-13 at 9.44.47 PM.png"/>
          <p:cNvPicPr>
            <a:picLocks noChangeAspect="1"/>
          </p:cNvPicPr>
          <p:nvPr/>
        </p:nvPicPr>
        <p:blipFill>
          <a:blip r:embed="rId3">
            <a:alphaModFix amt="53000"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100000"/>
                    </a14:imgEffect>
                    <a14:imgEffect>
                      <a14:saturation sat="12600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3207" y="1417638"/>
            <a:ext cx="2175978" cy="4687420"/>
          </a:xfrm>
          <a:prstGeom prst="rect">
            <a:avLst/>
          </a:prstGeom>
          <a:ln w="12700" cmpd="sng">
            <a:solidFill>
              <a:schemeClr val="tx1"/>
            </a:solidFill>
          </a:ln>
          <a:effectLst/>
        </p:spPr>
      </p:pic>
      <p:pic>
        <p:nvPicPr>
          <p:cNvPr id="7" name="Picture 6" descr="Screen Shot 2014-02-13 at 9.44.56 PM.png"/>
          <p:cNvPicPr>
            <a:picLocks noChangeAspect="1"/>
          </p:cNvPicPr>
          <p:nvPr/>
        </p:nvPicPr>
        <p:blipFill>
          <a:blip r:embed="rId5">
            <a:alphaModFix amt="61000"/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100000"/>
                    </a14:imgEffect>
                    <a14:imgEffect>
                      <a14:saturation sat="122000"/>
                    </a14:imgEffect>
                    <a14:imgEffect>
                      <a14:brightnessContrast contras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06987" y="1417638"/>
            <a:ext cx="2208496" cy="468742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0" y="4362824"/>
            <a:ext cx="29290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EOF Layer </a:t>
            </a:r>
          </a:p>
          <a:p>
            <a:pPr algn="ctr"/>
            <a:r>
              <a:rPr lang="en-US" dirty="0" smtClean="0"/>
              <a:t>On the bottom;</a:t>
            </a:r>
          </a:p>
          <a:p>
            <a:pPr algn="ctr"/>
            <a:r>
              <a:rPr lang="en-US" dirty="0" smtClean="0"/>
              <a:t>~5 um deep and ~13 um wide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0" y="1706283"/>
            <a:ext cx="3147015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Perfusion Layer</a:t>
            </a:r>
          </a:p>
          <a:p>
            <a:pPr algn="ctr"/>
            <a:r>
              <a:rPr lang="en-US" dirty="0" smtClean="0"/>
              <a:t>On the Top;</a:t>
            </a:r>
          </a:p>
          <a:p>
            <a:pPr algn="ctr"/>
            <a:r>
              <a:rPr lang="en-US" dirty="0" smtClean="0"/>
              <a:t>~35 um deep and ~160 um wide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-Attach reservoirs with </a:t>
            </a:r>
          </a:p>
          <a:p>
            <a:pPr algn="ctr"/>
            <a:r>
              <a:rPr lang="en-US" dirty="0" smtClean="0"/>
              <a:t>Epoxy adhesive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10</a:t>
            </a:fld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3363207" y="6191126"/>
            <a:ext cx="217597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146595" y="6156231"/>
            <a:ext cx="783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2.5 cm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147015" y="1234881"/>
            <a:ext cx="2559972" cy="2225729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  <a:alpha val="0"/>
                </a:schemeClr>
              </a:gs>
              <a:gs pos="35000">
                <a:schemeClr val="accent6">
                  <a:tint val="37000"/>
                  <a:satMod val="300000"/>
                  <a:alpha val="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16200000" scaled="1"/>
            <a:tileRect/>
          </a:gradFill>
          <a:ln w="28575" cmpd="sng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oai-logo-new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4517" y="101566"/>
            <a:ext cx="1434817" cy="11571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96353" y="6536809"/>
            <a:ext cx="4596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Photolithography facilitated with OAI equipment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0338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7 L -0.25642 -0.00417 " pathEditMode="relative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91" descr="Screen Shot 2014-02-13 at 9.44.56 PM.png"/>
          <p:cNvPicPr>
            <a:picLocks noChangeAspect="1"/>
          </p:cNvPicPr>
          <p:nvPr/>
        </p:nvPicPr>
        <p:blipFill>
          <a:blip r:embed="rId2">
            <a:alphaModFix amt="61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100000"/>
                    </a14:imgEffect>
                    <a14:imgEffect>
                      <a14:saturation sat="122000"/>
                    </a14:imgEffect>
                    <a14:imgEffect>
                      <a14:brightnessContrast contras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16756">
            <a:off x="4195141" y="4916881"/>
            <a:ext cx="829082" cy="1759684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93" name="Picture 92" descr="Screen Shot 2014-02-13 at 9.44.47 PM.png"/>
          <p:cNvPicPr>
            <a:picLocks noChangeAspect="1"/>
          </p:cNvPicPr>
          <p:nvPr/>
        </p:nvPicPr>
        <p:blipFill>
          <a:blip r:embed="rId4">
            <a:alphaModFix amt="53000"/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100000"/>
                    </a14:imgEffect>
                    <a14:imgEffect>
                      <a14:saturation sat="12600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89672" flipH="1">
            <a:off x="4219105" y="4892222"/>
            <a:ext cx="837726" cy="1804602"/>
          </a:xfrm>
          <a:prstGeom prst="rect">
            <a:avLst/>
          </a:prstGeom>
          <a:ln w="12700" cmpd="sng">
            <a:solidFill>
              <a:schemeClr val="tx1"/>
            </a:solidFill>
          </a:ln>
        </p:spPr>
      </p:pic>
      <p:sp>
        <p:nvSpPr>
          <p:cNvPr id="33" name="Round Same Side Corner Rectangle 32"/>
          <p:cNvSpPr/>
          <p:nvPr/>
        </p:nvSpPr>
        <p:spPr>
          <a:xfrm>
            <a:off x="6988980" y="1662552"/>
            <a:ext cx="2018836" cy="3652709"/>
          </a:xfrm>
          <a:prstGeom prst="round2SameRect">
            <a:avLst/>
          </a:prstGeom>
          <a:solidFill>
            <a:srgbClr val="97623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Development of Cellular Perfusion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889442"/>
            <a:ext cx="5725131" cy="240135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Flow is a function of syringe height on axis</a:t>
            </a:r>
          </a:p>
          <a:p>
            <a:r>
              <a:rPr lang="en-US" sz="2400" dirty="0" smtClean="0"/>
              <a:t>Very smooth flow </a:t>
            </a:r>
          </a:p>
          <a:p>
            <a:r>
              <a:rPr lang="en-US" sz="2400" dirty="0" smtClean="0"/>
              <a:t>Total flow rate is constant (~1.1 </a:t>
            </a:r>
            <a:r>
              <a:rPr lang="en-US" sz="2400" dirty="0" err="1" smtClean="0"/>
              <a:t>uL</a:t>
            </a:r>
            <a:r>
              <a:rPr lang="en-US" sz="2400" dirty="0" smtClean="0"/>
              <a:t>/min)</a:t>
            </a:r>
          </a:p>
          <a:p>
            <a:r>
              <a:rPr lang="en-US" sz="2400" dirty="0" smtClean="0">
                <a:latin typeface="Garamond"/>
                <a:cs typeface="Garamond"/>
              </a:rPr>
              <a:t>Syringes are calibrated to the axes position</a:t>
            </a:r>
            <a:endParaRPr lang="en-US" dirty="0" smtClean="0">
              <a:latin typeface="Garamond"/>
              <a:cs typeface="Garamond"/>
            </a:endParaRPr>
          </a:p>
          <a:p>
            <a:pPr lvl="2"/>
            <a:endParaRPr lang="en-US" dirty="0" smtClean="0">
              <a:latin typeface="Garamond"/>
              <a:cs typeface="Garamond"/>
            </a:endParaRPr>
          </a:p>
          <a:p>
            <a:pPr lvl="2"/>
            <a:endParaRPr lang="en-US" dirty="0" smtClean="0">
              <a:latin typeface="Garamond"/>
              <a:cs typeface="Garamond"/>
            </a:endParaRPr>
          </a:p>
          <a:p>
            <a:endParaRPr lang="en-US" sz="2400" dirty="0" smtClean="0">
              <a:latin typeface="Garamond"/>
              <a:cs typeface="Garamond"/>
            </a:endParaRPr>
          </a:p>
          <a:p>
            <a:endParaRPr lang="en-US" sz="2400" dirty="0"/>
          </a:p>
        </p:txBody>
      </p:sp>
      <p:sp>
        <p:nvSpPr>
          <p:cNvPr id="10" name="Oval 9"/>
          <p:cNvSpPr/>
          <p:nvPr/>
        </p:nvSpPr>
        <p:spPr>
          <a:xfrm>
            <a:off x="7448121" y="1935179"/>
            <a:ext cx="162140" cy="175630"/>
          </a:xfrm>
          <a:prstGeom prst="ellipse">
            <a:avLst/>
          </a:prstGeom>
          <a:solidFill>
            <a:srgbClr val="40404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465289" y="1938969"/>
            <a:ext cx="162140" cy="175630"/>
          </a:xfrm>
          <a:prstGeom prst="ellipse">
            <a:avLst/>
          </a:prstGeom>
          <a:solidFill>
            <a:srgbClr val="40404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>
            <a:off x="7520916" y="1903447"/>
            <a:ext cx="1026727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/>
          <p:cNvCxnSpPr/>
          <p:nvPr/>
        </p:nvCxnSpPr>
        <p:spPr>
          <a:xfrm rot="16200000" flipH="1">
            <a:off x="8377691" y="1790476"/>
            <a:ext cx="370132" cy="230538"/>
          </a:xfrm>
          <a:prstGeom prst="curvedConnector3">
            <a:avLst/>
          </a:prstGeom>
          <a:ln>
            <a:solidFill>
              <a:srgbClr val="26262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24"/>
          <p:cNvCxnSpPr/>
          <p:nvPr/>
        </p:nvCxnSpPr>
        <p:spPr>
          <a:xfrm rot="5400000">
            <a:off x="7332083" y="1779837"/>
            <a:ext cx="362874" cy="250429"/>
          </a:xfrm>
          <a:prstGeom prst="curvedConnector3">
            <a:avLst>
              <a:gd name="adj1" fmla="val 50000"/>
            </a:avLst>
          </a:prstGeom>
          <a:ln>
            <a:solidFill>
              <a:srgbClr val="26262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7448121" y="1648907"/>
            <a:ext cx="1214694" cy="244475"/>
          </a:xfrm>
          <a:prstGeom prst="rect">
            <a:avLst/>
          </a:prstGeom>
          <a:solidFill>
            <a:srgbClr val="9762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7387296" y="2085116"/>
            <a:ext cx="0" cy="1370835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8679351" y="2080794"/>
            <a:ext cx="0" cy="1370835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/>
          <p:cNvSpPr/>
          <p:nvPr/>
        </p:nvSpPr>
        <p:spPr>
          <a:xfrm>
            <a:off x="7273504" y="2737626"/>
            <a:ext cx="259452" cy="106229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7273504" y="2994306"/>
            <a:ext cx="259452" cy="805619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ounded Rectangle 41"/>
          <p:cNvSpPr/>
          <p:nvPr/>
        </p:nvSpPr>
        <p:spPr>
          <a:xfrm>
            <a:off x="7364221" y="3804964"/>
            <a:ext cx="57038" cy="18919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/>
          <p:cNvSpPr/>
          <p:nvPr/>
        </p:nvSpPr>
        <p:spPr>
          <a:xfrm>
            <a:off x="8549625" y="2737626"/>
            <a:ext cx="271212" cy="10696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8561384" y="3001693"/>
            <a:ext cx="259452" cy="805619"/>
          </a:xfrm>
          <a:prstGeom prst="roundRect">
            <a:avLst>
              <a:gd name="adj" fmla="val 24659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ounded Rectangle 45"/>
          <p:cNvSpPr/>
          <p:nvPr/>
        </p:nvSpPr>
        <p:spPr>
          <a:xfrm>
            <a:off x="8640342" y="3812351"/>
            <a:ext cx="57038" cy="18919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Curved Connector 48"/>
          <p:cNvCxnSpPr>
            <a:stCxn id="42" idx="2"/>
          </p:cNvCxnSpPr>
          <p:nvPr/>
        </p:nvCxnSpPr>
        <p:spPr>
          <a:xfrm rot="5400000">
            <a:off x="6273675" y="3669656"/>
            <a:ext cx="794559" cy="1443573"/>
          </a:xfrm>
          <a:prstGeom prst="curvedConnector2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urved Connector 50"/>
          <p:cNvCxnSpPr>
            <a:stCxn id="46" idx="2"/>
          </p:cNvCxnSpPr>
          <p:nvPr/>
        </p:nvCxnSpPr>
        <p:spPr>
          <a:xfrm rot="5400000">
            <a:off x="6881236" y="3001097"/>
            <a:ext cx="787172" cy="2788079"/>
          </a:xfrm>
          <a:prstGeom prst="curvedConnector2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Oval 61"/>
          <p:cNvSpPr/>
          <p:nvPr/>
        </p:nvSpPr>
        <p:spPr>
          <a:xfrm>
            <a:off x="4524046" y="5286236"/>
            <a:ext cx="115696" cy="91310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4758686" y="5291071"/>
            <a:ext cx="115696" cy="91310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Curved Connector 52"/>
          <p:cNvCxnSpPr/>
          <p:nvPr/>
        </p:nvCxnSpPr>
        <p:spPr>
          <a:xfrm rot="10800000" flipV="1">
            <a:off x="4819162" y="4788721"/>
            <a:ext cx="1080297" cy="526540"/>
          </a:xfrm>
          <a:prstGeom prst="curvedConnector3">
            <a:avLst>
              <a:gd name="adj1" fmla="val 100133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urved Connector 58"/>
          <p:cNvCxnSpPr/>
          <p:nvPr/>
        </p:nvCxnSpPr>
        <p:spPr>
          <a:xfrm rot="10800000" flipV="1">
            <a:off x="4579015" y="4788721"/>
            <a:ext cx="1080297" cy="526540"/>
          </a:xfrm>
          <a:prstGeom prst="curvedConnector3">
            <a:avLst>
              <a:gd name="adj1" fmla="val 100133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815986" y="5106024"/>
            <a:ext cx="0" cy="209238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593745" y="5124762"/>
            <a:ext cx="0" cy="209238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Screen Shot 2014-02-13 at 9.44.56 PM.png"/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100000"/>
                    </a14:imgEffect>
                    <a14:imgEffect>
                      <a14:saturation sat="122000"/>
                    </a14:imgEffect>
                    <a14:imgEffect>
                      <a14:brightnessContrast contras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7028"/>
          <a:stretch/>
        </p:blipFill>
        <p:spPr>
          <a:xfrm>
            <a:off x="1223525" y="4261476"/>
            <a:ext cx="1851944" cy="1689096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3925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0" y="6125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Delivery of Complex Glucose Waveforms</a:t>
            </a:r>
            <a:endParaRPr lang="en-US" dirty="0"/>
          </a:p>
        </p:txBody>
      </p:sp>
      <p:pic>
        <p:nvPicPr>
          <p:cNvPr id="10" name="Picture 9" descr="Screen Shot 2014-02-13 at 9.44.56 PM.png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100000"/>
                    </a14:imgEffect>
                    <a14:imgEffect>
                      <a14:saturation sat="122000"/>
                    </a14:imgEffect>
                    <a14:imgEffect>
                      <a14:brightnessContrast contras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7028"/>
          <a:stretch/>
        </p:blipFill>
        <p:spPr>
          <a:xfrm>
            <a:off x="7519116" y="304025"/>
            <a:ext cx="1447004" cy="1319764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" name="Oval 3"/>
          <p:cNvSpPr/>
          <p:nvPr/>
        </p:nvSpPr>
        <p:spPr>
          <a:xfrm>
            <a:off x="8265890" y="1495572"/>
            <a:ext cx="98035" cy="9702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E46C0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18791" y="1877886"/>
            <a:ext cx="6600325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Objective:</a:t>
            </a:r>
          </a:p>
          <a:p>
            <a:endParaRPr lang="en-US" u="sng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Deliver glucose with perfusion system to mimic the liver response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Must be able to</a:t>
            </a:r>
            <a:r>
              <a:rPr lang="en-US" b="1" dirty="0" smtClean="0"/>
              <a:t> precisely </a:t>
            </a:r>
            <a:r>
              <a:rPr lang="en-US" dirty="0" smtClean="0"/>
              <a:t>generate appropriate desired periods and amplitudes of waves.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Need to quantify and minimize distortion by dispersion.</a:t>
            </a:r>
          </a:p>
        </p:txBody>
      </p:sp>
    </p:spTree>
    <p:extLst>
      <p:ext uri="{BB962C8B-B14F-4D97-AF65-F5344CB8AC3E}">
        <p14:creationId xmlns:p14="http://schemas.microsoft.com/office/powerpoint/2010/main" xmlns="" val="147657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446" y="4333875"/>
            <a:ext cx="7289800" cy="2387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100" y="1775942"/>
            <a:ext cx="8140700" cy="2603500"/>
          </a:xfrm>
          <a:prstGeom prst="rect">
            <a:avLst/>
          </a:prstGeom>
        </p:spPr>
      </p:pic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0" y="6125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Delivery of Complex Glucose Waveforms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0" name="Picture 9" descr="Screen Shot 2014-02-13 at 9.44.56 PM.png"/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100000"/>
                    </a14:imgEffect>
                    <a14:imgEffect>
                      <a14:saturation sat="122000"/>
                    </a14:imgEffect>
                    <a14:imgEffect>
                      <a14:brightnessContrast contras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7028"/>
          <a:stretch/>
        </p:blipFill>
        <p:spPr>
          <a:xfrm>
            <a:off x="7519116" y="304025"/>
            <a:ext cx="1447004" cy="1319764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" name="Oval 3"/>
          <p:cNvSpPr/>
          <p:nvPr/>
        </p:nvSpPr>
        <p:spPr>
          <a:xfrm>
            <a:off x="8265890" y="1495572"/>
            <a:ext cx="98035" cy="9702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E46C0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3073277" y="4696561"/>
            <a:ext cx="0" cy="1596050"/>
          </a:xfrm>
          <a:prstGeom prst="line">
            <a:avLst/>
          </a:prstGeom>
          <a:ln>
            <a:solidFill>
              <a:srgbClr val="FF660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1407078" y="2237476"/>
            <a:ext cx="6990322" cy="0"/>
          </a:xfrm>
          <a:prstGeom prst="line">
            <a:avLst/>
          </a:prstGeom>
          <a:ln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1432348" y="3596773"/>
            <a:ext cx="6990322" cy="0"/>
          </a:xfrm>
          <a:prstGeom prst="line">
            <a:avLst/>
          </a:prstGeom>
          <a:ln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424568" y="3387871"/>
            <a:ext cx="5756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Ideal 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8405128" y="2052810"/>
            <a:ext cx="5756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Ideal 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2599857" y="1683478"/>
            <a:ext cx="3485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     Attenuation due to dispersion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1960121" y="4930444"/>
            <a:ext cx="6098200" cy="0"/>
          </a:xfrm>
          <a:prstGeom prst="line">
            <a:avLst/>
          </a:prstGeom>
          <a:ln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433783" y="4602968"/>
            <a:ext cx="5268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Ideal </a:t>
            </a:r>
            <a:endParaRPr lang="en-US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5796815" y="4705636"/>
            <a:ext cx="0" cy="1596050"/>
          </a:xfrm>
          <a:prstGeom prst="line">
            <a:avLst/>
          </a:prstGeom>
          <a:ln>
            <a:solidFill>
              <a:srgbClr val="3366FF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 rot="16200000">
            <a:off x="523205" y="5379981"/>
            <a:ext cx="157229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Actual/Ideal</a:t>
            </a:r>
            <a:endParaRPr lang="en-US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399020" y="5198605"/>
            <a:ext cx="635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Actual 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8443402" y="2734157"/>
            <a:ext cx="699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Actual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120752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5" grpId="0"/>
      <p:bldP spid="25" grpId="1"/>
      <p:bldP spid="5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9907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Perfusion successfully characterized and now to check integration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59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4-02-13 at 9.44.47 PM.png"/>
          <p:cNvPicPr>
            <a:picLocks noChangeAspect="1"/>
          </p:cNvPicPr>
          <p:nvPr/>
        </p:nvPicPr>
        <p:blipFill>
          <a:blip r:embed="rId3">
            <a:alphaModFix amt="53000"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100000"/>
                    </a14:imgEffect>
                    <a14:imgEffect>
                      <a14:saturation sat="12600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76164" y="1417638"/>
            <a:ext cx="2175978" cy="4687420"/>
          </a:xfrm>
          <a:prstGeom prst="rect">
            <a:avLst/>
          </a:prstGeom>
          <a:ln w="12700" cmpd="sng">
            <a:solidFill>
              <a:schemeClr val="tx1"/>
            </a:solidFill>
          </a:ln>
        </p:spPr>
      </p:pic>
      <p:pic>
        <p:nvPicPr>
          <p:cNvPr id="7" name="Picture 6" descr="Screen Shot 2014-02-13 at 9.44.56 PM.png"/>
          <p:cNvPicPr>
            <a:picLocks noChangeAspect="1"/>
          </p:cNvPicPr>
          <p:nvPr/>
        </p:nvPicPr>
        <p:blipFill>
          <a:blip r:embed="rId5">
            <a:alphaModFix amt="61000"/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100000"/>
                    </a14:imgEffect>
                    <a14:imgEffect>
                      <a14:saturation sat="122000"/>
                    </a14:imgEffect>
                    <a14:imgEffect>
                      <a14:brightnessContrast contras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76164" y="1417638"/>
            <a:ext cx="2208496" cy="468742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72183" y="0"/>
            <a:ext cx="8229600" cy="1143000"/>
          </a:xfrm>
        </p:spPr>
        <p:txBody>
          <a:bodyPr/>
          <a:lstStyle/>
          <a:p>
            <a:r>
              <a:rPr lang="en-US" dirty="0" smtClean="0"/>
              <a:t>Microfluidic Device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H="1" flipV="1">
            <a:off x="2820190" y="4887636"/>
            <a:ext cx="1031248" cy="14598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383060" y="4903956"/>
            <a:ext cx="1" cy="33523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306745" y="5239186"/>
            <a:ext cx="168721" cy="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311726" y="5280172"/>
            <a:ext cx="152400" cy="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378386" y="5310816"/>
            <a:ext cx="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354491" y="5315588"/>
            <a:ext cx="69870" cy="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6034858" y="4059035"/>
            <a:ext cx="1" cy="33523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961838" y="4405605"/>
            <a:ext cx="168721" cy="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966819" y="4446591"/>
            <a:ext cx="152400" cy="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009584" y="4482007"/>
            <a:ext cx="69870" cy="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2603169" y="4070375"/>
            <a:ext cx="1" cy="33523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530149" y="4416945"/>
            <a:ext cx="168721" cy="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535130" y="4457931"/>
            <a:ext cx="152400" cy="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577895" y="4493347"/>
            <a:ext cx="69870" cy="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2590800" y="4070375"/>
            <a:ext cx="1253337" cy="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5087767" y="4070375"/>
            <a:ext cx="947092" cy="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6022370" y="3277780"/>
            <a:ext cx="1" cy="33523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949544" y="3625476"/>
            <a:ext cx="168721" cy="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954525" y="3666462"/>
            <a:ext cx="152400" cy="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5997290" y="3701878"/>
            <a:ext cx="69870" cy="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4471464" y="3287055"/>
            <a:ext cx="1542342" cy="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1930110" y="5700142"/>
            <a:ext cx="1914686" cy="107120"/>
          </a:xfrm>
          <a:prstGeom prst="line">
            <a:avLst/>
          </a:prstGeom>
          <a:ln w="1905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1938465" y="5796038"/>
            <a:ext cx="1" cy="335230"/>
          </a:xfrm>
          <a:prstGeom prst="line">
            <a:avLst/>
          </a:prstGeom>
          <a:ln w="1905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532205" y="6081132"/>
            <a:ext cx="845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-4.5 kV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2062369" y="3689703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Antibody 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6079454" y="3868723"/>
            <a:ext cx="1228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Insulin-Cy5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6166324" y="2784997"/>
            <a:ext cx="2025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Islet</a:t>
            </a:r>
          </a:p>
          <a:p>
            <a:r>
              <a:rPr lang="en-US" dirty="0" smtClean="0"/>
              <a:t>- Temperature maintained at 37 C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1334591" y="4748444"/>
            <a:ext cx="826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“Gate”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1576828" y="6356350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Waste</a:t>
            </a:r>
            <a:endParaRPr lang="en-US" dirty="0"/>
          </a:p>
        </p:txBody>
      </p:sp>
      <p:sp>
        <p:nvSpPr>
          <p:cNvPr id="49" name="Rounded Rectangle 48"/>
          <p:cNvSpPr/>
          <p:nvPr/>
        </p:nvSpPr>
        <p:spPr>
          <a:xfrm>
            <a:off x="3376164" y="1369592"/>
            <a:ext cx="2175978" cy="1908188"/>
          </a:xfrm>
          <a:prstGeom prst="roundRect">
            <a:avLst/>
          </a:prstGeom>
          <a:solidFill>
            <a:schemeClr val="accent6">
              <a:lumMod val="75000"/>
              <a:alpha val="11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 flipH="1">
            <a:off x="5263688" y="1738924"/>
            <a:ext cx="1289512" cy="713839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656424" y="1369592"/>
            <a:ext cx="1783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Cellular Perfusion</a:t>
            </a:r>
            <a:endParaRPr lang="en-US" dirty="0"/>
          </a:p>
        </p:txBody>
      </p:sp>
      <p:cxnSp>
        <p:nvCxnSpPr>
          <p:cNvPr id="65" name="Straight Connector 64"/>
          <p:cNvCxnSpPr/>
          <p:nvPr/>
        </p:nvCxnSpPr>
        <p:spPr>
          <a:xfrm flipH="1" flipV="1">
            <a:off x="2665633" y="4756298"/>
            <a:ext cx="169183" cy="137024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>
            <a:off x="2371087" y="4893322"/>
            <a:ext cx="176061" cy="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Oval 59"/>
          <p:cNvSpPr/>
          <p:nvPr/>
        </p:nvSpPr>
        <p:spPr>
          <a:xfrm>
            <a:off x="2522850" y="4873038"/>
            <a:ext cx="51105" cy="45719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2805608" y="4870462"/>
            <a:ext cx="51105" cy="45719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/>
          <p:cNvCxnSpPr/>
          <p:nvPr/>
        </p:nvCxnSpPr>
        <p:spPr>
          <a:xfrm flipH="1">
            <a:off x="2546469" y="4899008"/>
            <a:ext cx="288347" cy="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5657652" y="4869854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800000"/>
                </a:solidFill>
              </a:rPr>
              <a:t>Injection = 1 second</a:t>
            </a:r>
            <a:endParaRPr lang="en-US" b="1" dirty="0">
              <a:solidFill>
                <a:srgbClr val="80000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657652" y="4869854"/>
            <a:ext cx="2533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Separation ~ 13 seconds</a:t>
            </a:r>
            <a:endParaRPr 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047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3791" y="-90754"/>
            <a:ext cx="8229600" cy="1143000"/>
          </a:xfrm>
        </p:spPr>
        <p:txBody>
          <a:bodyPr/>
          <a:lstStyle/>
          <a:p>
            <a:r>
              <a:rPr lang="en-US" dirty="0" smtClean="0"/>
              <a:t>Integration of Perfusion System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347023" y="396726"/>
            <a:ext cx="247184" cy="66557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347023" y="557547"/>
            <a:ext cx="247184" cy="504752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440498" y="1088681"/>
            <a:ext cx="54341" cy="11854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4360" y="0"/>
            <a:ext cx="4186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Cy5</a:t>
            </a:r>
            <a:endParaRPr lang="en-US" sz="1200" dirty="0"/>
          </a:p>
        </p:txBody>
      </p:sp>
      <p:sp>
        <p:nvSpPr>
          <p:cNvPr id="18" name="Rounded Rectangle 17"/>
          <p:cNvSpPr/>
          <p:nvPr/>
        </p:nvSpPr>
        <p:spPr>
          <a:xfrm>
            <a:off x="746607" y="388305"/>
            <a:ext cx="247184" cy="66557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746607" y="549126"/>
            <a:ext cx="247184" cy="50475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840082" y="1080260"/>
            <a:ext cx="54341" cy="11854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35606" y="0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Buffer</a:t>
            </a:r>
            <a:endParaRPr lang="en-US" sz="12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954144" y="1022555"/>
            <a:ext cx="3599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Dictating the delivery upstream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838681" y="6016052"/>
            <a:ext cx="4643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Sampling downstream in separation channel</a:t>
            </a:r>
            <a:endParaRPr lang="en-US" b="1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967" y="1459755"/>
            <a:ext cx="8331200" cy="18542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967" y="3373500"/>
            <a:ext cx="7755584" cy="264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6460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3791" y="-90754"/>
            <a:ext cx="8229600" cy="1143000"/>
          </a:xfrm>
        </p:spPr>
        <p:txBody>
          <a:bodyPr/>
          <a:lstStyle/>
          <a:p>
            <a:r>
              <a:rPr lang="en-US" dirty="0" smtClean="0"/>
              <a:t>Integration of Perfusion System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347023" y="396726"/>
            <a:ext cx="247184" cy="66557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347023" y="557547"/>
            <a:ext cx="247184" cy="504752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440498" y="1088681"/>
            <a:ext cx="54341" cy="11854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4360" y="0"/>
            <a:ext cx="4186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Cy5</a:t>
            </a:r>
            <a:endParaRPr lang="en-US" sz="1200" dirty="0"/>
          </a:p>
        </p:txBody>
      </p:sp>
      <p:sp>
        <p:nvSpPr>
          <p:cNvPr id="18" name="Rounded Rectangle 17"/>
          <p:cNvSpPr/>
          <p:nvPr/>
        </p:nvSpPr>
        <p:spPr>
          <a:xfrm>
            <a:off x="746607" y="388305"/>
            <a:ext cx="247184" cy="66557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746607" y="549126"/>
            <a:ext cx="247184" cy="50475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840082" y="1080260"/>
            <a:ext cx="54341" cy="11854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35606" y="0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Buffer</a:t>
            </a:r>
            <a:endParaRPr lang="en-US" sz="12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5" name="Picture 14" descr="Screen Shot 2014-02-26 at 9.12.4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606" y="3669270"/>
            <a:ext cx="7372127" cy="23150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839" y="1334582"/>
            <a:ext cx="7755584" cy="264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7175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41942"/>
            <a:ext cx="8229600" cy="304675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Integration complete</a:t>
            </a:r>
            <a:br>
              <a:rPr lang="en-US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sampling, separation and detection</a:t>
            </a:r>
            <a:br>
              <a:rPr lang="en-US" dirty="0" smtClean="0"/>
            </a:br>
            <a:r>
              <a:rPr lang="en-US" dirty="0" smtClean="0"/>
              <a:t>+</a:t>
            </a:r>
            <a:br>
              <a:rPr lang="en-US" dirty="0" smtClean="0"/>
            </a:br>
            <a:r>
              <a:rPr lang="en-US" dirty="0" smtClean="0"/>
              <a:t>cellular perfusion system</a:t>
            </a:r>
            <a:br>
              <a:rPr lang="en-US" dirty="0" smtClean="0"/>
            </a:br>
            <a:r>
              <a:rPr lang="en-US" dirty="0" smtClean="0"/>
              <a:t>_____________________</a:t>
            </a:r>
            <a:br>
              <a:rPr lang="en-US" dirty="0" smtClean="0"/>
            </a:br>
            <a:r>
              <a:rPr lang="en-US" dirty="0" smtClean="0"/>
              <a:t>Apply to studying the islets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136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 descr="stock-footage-rotating-insulin-monomer-active-form-of-insulin-seamless-looping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81" r="36099"/>
          <a:stretch/>
        </p:blipFill>
        <p:spPr>
          <a:xfrm rot="5400000">
            <a:off x="5347775" y="739613"/>
            <a:ext cx="484074" cy="781922"/>
          </a:xfrm>
          <a:prstGeom prst="rect">
            <a:avLst/>
          </a:prstGeom>
        </p:spPr>
      </p:pic>
      <p:pic>
        <p:nvPicPr>
          <p:cNvPr id="41" name="Picture 40" descr="Screen Shot 2014-02-22 at 10.47.2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16625" y="790792"/>
            <a:ext cx="787400" cy="666750"/>
          </a:xfrm>
          <a:prstGeom prst="rect">
            <a:avLst/>
          </a:prstGeom>
        </p:spPr>
      </p:pic>
      <p:sp>
        <p:nvSpPr>
          <p:cNvPr id="39" name="Rounded Rectangle 38"/>
          <p:cNvSpPr/>
          <p:nvPr/>
        </p:nvSpPr>
        <p:spPr>
          <a:xfrm>
            <a:off x="2888699" y="1331060"/>
            <a:ext cx="916954" cy="100688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 descr="1igt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81504" y="1360942"/>
            <a:ext cx="1164099" cy="9051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4581"/>
            <a:ext cx="8229600" cy="1143000"/>
          </a:xfrm>
        </p:spPr>
        <p:txBody>
          <a:bodyPr/>
          <a:lstStyle/>
          <a:p>
            <a:r>
              <a:rPr lang="en-US" dirty="0" smtClean="0"/>
              <a:t>Competitive Immunoassay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" name="Picture 4" descr="1igt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159" y="1462665"/>
            <a:ext cx="1164099" cy="905165"/>
          </a:xfrm>
          <a:prstGeom prst="rect">
            <a:avLst/>
          </a:prstGeom>
        </p:spPr>
      </p:pic>
      <p:pic>
        <p:nvPicPr>
          <p:cNvPr id="7" name="Picture 6" descr="stock-footage-rotating-insulin-monomer-active-form-of-insulin-seamless-looping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81" r="36099"/>
          <a:stretch/>
        </p:blipFill>
        <p:spPr>
          <a:xfrm rot="5400000">
            <a:off x="1880915" y="1485848"/>
            <a:ext cx="484074" cy="781922"/>
          </a:xfrm>
          <a:prstGeom prst="rect">
            <a:avLst/>
          </a:prstGeom>
        </p:spPr>
      </p:pic>
      <p:sp>
        <p:nvSpPr>
          <p:cNvPr id="9" name="Plus 8"/>
          <p:cNvSpPr/>
          <p:nvPr/>
        </p:nvSpPr>
        <p:spPr>
          <a:xfrm>
            <a:off x="1481149" y="1786155"/>
            <a:ext cx="250842" cy="219519"/>
          </a:xfrm>
          <a:prstGeom prst="mathPlu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lus 13"/>
          <p:cNvSpPr/>
          <p:nvPr/>
        </p:nvSpPr>
        <p:spPr>
          <a:xfrm>
            <a:off x="2578093" y="1788952"/>
            <a:ext cx="250842" cy="219519"/>
          </a:xfrm>
          <a:prstGeom prst="mathPlu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Screen Shot 2014-02-22 at 10.47.2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8581" y="1566969"/>
            <a:ext cx="787400" cy="666750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>
            <a:off x="3835535" y="1820632"/>
            <a:ext cx="52294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3835536" y="1994760"/>
            <a:ext cx="52294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7" name="Picture 26" descr="1igt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0536" y="1356972"/>
            <a:ext cx="1164099" cy="905165"/>
          </a:xfrm>
          <a:prstGeom prst="rect">
            <a:avLst/>
          </a:prstGeom>
        </p:spPr>
      </p:pic>
      <p:pic>
        <p:nvPicPr>
          <p:cNvPr id="29" name="Picture 28" descr="stock-footage-rotating-insulin-monomer-active-form-of-insulin-seamless-looping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81" r="36099"/>
          <a:stretch/>
        </p:blipFill>
        <p:spPr>
          <a:xfrm rot="5400000">
            <a:off x="7539313" y="1455966"/>
            <a:ext cx="484074" cy="781922"/>
          </a:xfrm>
          <a:prstGeom prst="rect">
            <a:avLst/>
          </a:prstGeom>
        </p:spPr>
      </p:pic>
      <p:sp>
        <p:nvSpPr>
          <p:cNvPr id="30" name="Plus 29"/>
          <p:cNvSpPr/>
          <p:nvPr/>
        </p:nvSpPr>
        <p:spPr>
          <a:xfrm>
            <a:off x="7049901" y="1763175"/>
            <a:ext cx="250842" cy="219519"/>
          </a:xfrm>
          <a:prstGeom prst="mathPlu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Plus 30"/>
          <p:cNvSpPr/>
          <p:nvPr/>
        </p:nvSpPr>
        <p:spPr>
          <a:xfrm>
            <a:off x="8102022" y="1751031"/>
            <a:ext cx="250842" cy="219519"/>
          </a:xfrm>
          <a:prstGeom prst="mathPlu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 descr="Screen Shot 2014-02-22 at 10.47.2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08041" y="1491309"/>
            <a:ext cx="787400" cy="666750"/>
          </a:xfrm>
          <a:prstGeom prst="rect">
            <a:avLst/>
          </a:prstGeom>
        </p:spPr>
      </p:pic>
      <p:sp>
        <p:nvSpPr>
          <p:cNvPr id="35" name="Plus 34"/>
          <p:cNvSpPr/>
          <p:nvPr/>
        </p:nvSpPr>
        <p:spPr>
          <a:xfrm>
            <a:off x="5634635" y="1799602"/>
            <a:ext cx="250842" cy="219519"/>
          </a:xfrm>
          <a:prstGeom prst="mathPlu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1800633" y="2453096"/>
            <a:ext cx="468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3138999" y="2456707"/>
            <a:ext cx="566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Ins*</a:t>
            </a:r>
            <a:endParaRPr lang="en-US" dirty="0"/>
          </a:p>
        </p:txBody>
      </p:sp>
      <p:sp>
        <p:nvSpPr>
          <p:cNvPr id="40" name="Rounded Rectangle 39"/>
          <p:cNvSpPr/>
          <p:nvPr/>
        </p:nvSpPr>
        <p:spPr>
          <a:xfrm>
            <a:off x="8322982" y="1311648"/>
            <a:ext cx="821588" cy="100688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4497294" y="2453096"/>
            <a:ext cx="814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Ab</a:t>
            </a:r>
            <a:r>
              <a:rPr lang="en-US" dirty="0" smtClean="0"/>
              <a:t>-Ins</a:t>
            </a:r>
            <a:endParaRPr lang="en-US" dirty="0"/>
          </a:p>
        </p:txBody>
      </p:sp>
      <p:sp>
        <p:nvSpPr>
          <p:cNvPr id="47" name="Rounded Rectangle 46"/>
          <p:cNvSpPr/>
          <p:nvPr/>
        </p:nvSpPr>
        <p:spPr>
          <a:xfrm>
            <a:off x="5881504" y="790792"/>
            <a:ext cx="1622521" cy="15471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7492638" y="2449683"/>
            <a:ext cx="468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</a:t>
            </a:r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5727185" y="3099426"/>
            <a:ext cx="1326721" cy="8898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" name="Picture 50" descr="Screen Shot 2014-02-22 at 10.58.10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3438" y="3014507"/>
            <a:ext cx="7676969" cy="3039873"/>
          </a:xfrm>
          <a:prstGeom prst="rect">
            <a:avLst/>
          </a:prstGeom>
        </p:spPr>
      </p:pic>
      <p:sp>
        <p:nvSpPr>
          <p:cNvPr id="55" name="Right Arrow 54"/>
          <p:cNvSpPr/>
          <p:nvPr/>
        </p:nvSpPr>
        <p:spPr>
          <a:xfrm>
            <a:off x="4931314" y="3575840"/>
            <a:ext cx="1628588" cy="289026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457200" y="2453214"/>
            <a:ext cx="458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Ab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5954512" y="2456707"/>
            <a:ext cx="913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Ab-Ins*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5483458" y="3274412"/>
            <a:ext cx="468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8403309" y="2453096"/>
            <a:ext cx="566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Ins*</a:t>
            </a:r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1148166" y="3963637"/>
            <a:ext cx="6644740" cy="1599727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6"/>
          <a:srcRect l="8245" t="31165" b="26687"/>
          <a:stretch/>
        </p:blipFill>
        <p:spPr>
          <a:xfrm>
            <a:off x="1122355" y="4301700"/>
            <a:ext cx="6838643" cy="1318015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6149643" y="3942526"/>
            <a:ext cx="566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Ins*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4470536" y="3942526"/>
            <a:ext cx="913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Ab-Ins*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44104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7" grpId="0" animBg="1"/>
      <p:bldP spid="55" grpId="0" animBg="1"/>
      <p:bldP spid="56" grpId="0"/>
      <p:bldP spid="58" grpId="0" animBg="1"/>
      <p:bldP spid="54" grpId="0"/>
      <p:bldP spid="5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The Diabetes Epidemic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5" name="Picture 4" descr="nrendo.2011.183-f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9962"/>
          <a:stretch/>
        </p:blipFill>
        <p:spPr>
          <a:xfrm>
            <a:off x="120014" y="1506880"/>
            <a:ext cx="5339413" cy="30938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3555" y="6468396"/>
            <a:ext cx="5230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Chen, L et al. Nature Reviews </a:t>
            </a:r>
            <a:r>
              <a:rPr lang="en-US" sz="1600" dirty="0" smtClean="0"/>
              <a:t>Endocrinology, </a:t>
            </a:r>
            <a:r>
              <a:rPr lang="en-US" sz="1600" b="1" dirty="0" smtClean="0"/>
              <a:t>2012,</a:t>
            </a:r>
            <a:r>
              <a:rPr lang="en-US" sz="1600" dirty="0" smtClean="0"/>
              <a:t> </a:t>
            </a:r>
            <a:r>
              <a:rPr lang="en-US" sz="1600" dirty="0"/>
              <a:t>8, 228-</a:t>
            </a:r>
            <a:r>
              <a:rPr lang="en-US" sz="1600" dirty="0" smtClean="0"/>
              <a:t>236.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5789331" y="1220905"/>
            <a:ext cx="348545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285 million people in the world have diabetes</a:t>
            </a:r>
          </a:p>
          <a:p>
            <a:endParaRPr lang="en-US" sz="2000" dirty="0" smtClean="0"/>
          </a:p>
          <a:p>
            <a:r>
              <a:rPr lang="en-US" sz="2000" dirty="0" smtClean="0"/>
              <a:t>Age of T2DM onset is getting younger</a:t>
            </a:r>
          </a:p>
          <a:p>
            <a:endParaRPr lang="en-US" sz="2000" dirty="0" smtClean="0"/>
          </a:p>
          <a:p>
            <a:r>
              <a:rPr lang="en-US" sz="2000" dirty="0" smtClean="0"/>
              <a:t>Additional Complications:</a:t>
            </a:r>
            <a:endParaRPr lang="en-US" sz="2000" dirty="0"/>
          </a:p>
          <a:p>
            <a:r>
              <a:rPr lang="en-US" sz="2000" dirty="0" smtClean="0"/>
              <a:t>1. Diabetic retinopathy (blindness)</a:t>
            </a:r>
            <a:endParaRPr lang="en-US" sz="2000" b="1" dirty="0" smtClean="0"/>
          </a:p>
          <a:p>
            <a:r>
              <a:rPr lang="en-US" sz="2000" dirty="0" smtClean="0"/>
              <a:t>2. Cardiovascular disease</a:t>
            </a:r>
          </a:p>
          <a:p>
            <a:r>
              <a:rPr lang="en-US" sz="2000" dirty="0" smtClean="0"/>
              <a:t>3. Stroke</a:t>
            </a:r>
          </a:p>
          <a:p>
            <a:endParaRPr lang="en-US" sz="2000" b="1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697087" y="1185330"/>
            <a:ext cx="290689" cy="2540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46283" y="3567285"/>
            <a:ext cx="290689" cy="2540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8666" y="1361102"/>
            <a:ext cx="338534" cy="2915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919598" y="5254927"/>
            <a:ext cx="56124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Diabetes: the inability to maintain glucose homeostasis</a:t>
            </a:r>
          </a:p>
          <a:p>
            <a:endParaRPr lang="en-US" sz="2000" dirty="0"/>
          </a:p>
          <a:p>
            <a:endParaRPr lang="en-US" sz="20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741336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4594"/>
    </mc:Choice>
    <mc:Fallback>
      <p:transition spd="slow" advTm="445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nline IA (11.26.13) without 25 n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121" t="8720" r="12424" b="9770"/>
          <a:stretch/>
        </p:blipFill>
        <p:spPr>
          <a:xfrm>
            <a:off x="641865" y="1480837"/>
            <a:ext cx="5587000" cy="46797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806"/>
            <a:ext cx="8229600" cy="1143000"/>
          </a:xfrm>
        </p:spPr>
        <p:txBody>
          <a:bodyPr/>
          <a:lstStyle/>
          <a:p>
            <a:r>
              <a:rPr lang="en-US" dirty="0" smtClean="0"/>
              <a:t>B/F Calibration Plot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-188054" y="3803369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Bound/Free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049830" y="6017300"/>
            <a:ext cx="1432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[Insulin] (</a:t>
            </a:r>
            <a:r>
              <a:rPr lang="en-US" dirty="0" err="1" smtClean="0"/>
              <a:t>nM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482321" y="980194"/>
            <a:ext cx="4550429" cy="4555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Conditions: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[</a:t>
            </a:r>
            <a:r>
              <a:rPr lang="en-US" sz="2000" dirty="0" err="1" smtClean="0"/>
              <a:t>Ab</a:t>
            </a:r>
            <a:r>
              <a:rPr lang="en-US" sz="2000" dirty="0" smtClean="0"/>
              <a:t>] = 150 </a:t>
            </a:r>
            <a:r>
              <a:rPr lang="en-US" sz="2000" dirty="0" err="1" smtClean="0"/>
              <a:t>nM</a:t>
            </a:r>
            <a:endParaRPr lang="en-US" sz="2000" dirty="0" smtClean="0"/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[InsCy5] = 150 </a:t>
            </a:r>
            <a:r>
              <a:rPr lang="en-US" sz="2000" dirty="0" err="1" smtClean="0"/>
              <a:t>nM</a:t>
            </a:r>
            <a:endParaRPr lang="en-US" sz="2000" dirty="0" smtClean="0"/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[Ins] = 0 - 200 </a:t>
            </a:r>
            <a:r>
              <a:rPr lang="en-US" sz="2000" dirty="0" err="1" smtClean="0"/>
              <a:t>nM</a:t>
            </a:r>
            <a:endParaRPr lang="en-US" sz="2000" dirty="0" smtClean="0"/>
          </a:p>
          <a:p>
            <a:pPr lvl="1"/>
            <a:endParaRPr lang="en-US" sz="2000" dirty="0" smtClean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Buffers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PETA for samples</a:t>
            </a:r>
          </a:p>
          <a:p>
            <a:pPr marL="1200150" lvl="2" indent="-285750">
              <a:buFont typeface="Arial"/>
              <a:buChar char="•"/>
            </a:pPr>
            <a:r>
              <a:rPr lang="en-US" dirty="0" smtClean="0"/>
              <a:t>20 </a:t>
            </a:r>
            <a:r>
              <a:rPr lang="en-US" dirty="0" err="1" smtClean="0"/>
              <a:t>mM</a:t>
            </a:r>
            <a:r>
              <a:rPr lang="en-US" dirty="0" smtClean="0"/>
              <a:t> phosphate, 1mM EDTA, pH 7.4, Tween (0.1% w/v), BSA (10% v/v)</a:t>
            </a:r>
            <a:endParaRPr lang="en-US" dirty="0"/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Carbonate for separations</a:t>
            </a:r>
          </a:p>
          <a:p>
            <a:pPr marL="1200150" lvl="2" indent="-285750">
              <a:buFont typeface="Arial"/>
              <a:buChar char="•"/>
            </a:pPr>
            <a:r>
              <a:rPr lang="en-US" dirty="0" smtClean="0"/>
              <a:t>20 </a:t>
            </a:r>
            <a:r>
              <a:rPr lang="en-US" dirty="0" err="1" smtClean="0"/>
              <a:t>mM</a:t>
            </a:r>
            <a:r>
              <a:rPr lang="en-US" dirty="0" smtClean="0"/>
              <a:t> sodium carbonate and bicarbonate, pH 9.0</a:t>
            </a:r>
          </a:p>
          <a:p>
            <a:pPr lvl="1"/>
            <a:endParaRPr lang="en-US" sz="2000" dirty="0"/>
          </a:p>
          <a:p>
            <a:r>
              <a:rPr lang="en-US" sz="2000" b="1" dirty="0" smtClean="0"/>
              <a:t>			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215908" y="2750516"/>
            <a:ext cx="163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LOD ~ 0.3 </a:t>
            </a:r>
            <a:r>
              <a:rPr lang="en-US" b="1" dirty="0" err="1"/>
              <a:t>nM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3007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236" y="-113832"/>
            <a:ext cx="8229600" cy="1143000"/>
          </a:xfrm>
        </p:spPr>
        <p:txBody>
          <a:bodyPr/>
          <a:lstStyle/>
          <a:p>
            <a:r>
              <a:rPr lang="en-US" dirty="0" smtClean="0"/>
              <a:t>Summary and Conclusion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ound Same Side Corner Rectangle 5"/>
          <p:cNvSpPr/>
          <p:nvPr/>
        </p:nvSpPr>
        <p:spPr>
          <a:xfrm>
            <a:off x="4783164" y="1161693"/>
            <a:ext cx="2018836" cy="3652709"/>
          </a:xfrm>
          <a:prstGeom prst="round2SameRect">
            <a:avLst/>
          </a:prstGeom>
          <a:solidFill>
            <a:srgbClr val="97623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242305" y="1434320"/>
            <a:ext cx="162140" cy="175630"/>
          </a:xfrm>
          <a:prstGeom prst="ellipse">
            <a:avLst/>
          </a:prstGeom>
          <a:solidFill>
            <a:srgbClr val="40404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259473" y="1438110"/>
            <a:ext cx="162140" cy="175630"/>
          </a:xfrm>
          <a:prstGeom prst="ellipse">
            <a:avLst/>
          </a:prstGeom>
          <a:solidFill>
            <a:srgbClr val="40404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5315100" y="1402588"/>
            <a:ext cx="1026727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/>
          <p:cNvCxnSpPr/>
          <p:nvPr/>
        </p:nvCxnSpPr>
        <p:spPr>
          <a:xfrm rot="16200000" flipH="1">
            <a:off x="6171875" y="1289617"/>
            <a:ext cx="370132" cy="230538"/>
          </a:xfrm>
          <a:prstGeom prst="curvedConnector3">
            <a:avLst/>
          </a:prstGeom>
          <a:ln>
            <a:solidFill>
              <a:srgbClr val="26262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urved Connector 10"/>
          <p:cNvCxnSpPr/>
          <p:nvPr/>
        </p:nvCxnSpPr>
        <p:spPr>
          <a:xfrm rot="5400000">
            <a:off x="5126267" y="1278978"/>
            <a:ext cx="362874" cy="250429"/>
          </a:xfrm>
          <a:prstGeom prst="curvedConnector3">
            <a:avLst>
              <a:gd name="adj1" fmla="val 50000"/>
            </a:avLst>
          </a:prstGeom>
          <a:ln>
            <a:solidFill>
              <a:srgbClr val="26262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242305" y="1148048"/>
            <a:ext cx="1214694" cy="244475"/>
          </a:xfrm>
          <a:prstGeom prst="rect">
            <a:avLst/>
          </a:prstGeom>
          <a:solidFill>
            <a:srgbClr val="9762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5181480" y="1584257"/>
            <a:ext cx="0" cy="1370835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473535" y="1579935"/>
            <a:ext cx="0" cy="1370835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5067688" y="2236767"/>
            <a:ext cx="259452" cy="106229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5067688" y="2493447"/>
            <a:ext cx="259452" cy="805619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5158405" y="3304105"/>
            <a:ext cx="57038" cy="18919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6343809" y="2236767"/>
            <a:ext cx="271212" cy="10696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355568" y="2500834"/>
            <a:ext cx="259452" cy="805619"/>
          </a:xfrm>
          <a:prstGeom prst="roundRect">
            <a:avLst>
              <a:gd name="adj" fmla="val 24659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6434526" y="3311492"/>
            <a:ext cx="57038" cy="18919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Screen Shot 2014-02-13 at 9.44.56 PM.png"/>
          <p:cNvPicPr>
            <a:picLocks noChangeAspect="1"/>
          </p:cNvPicPr>
          <p:nvPr/>
        </p:nvPicPr>
        <p:blipFill>
          <a:blip r:embed="rId3">
            <a:alphaModFix amt="61000"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100000"/>
                    </a14:imgEffect>
                    <a14:imgEffect>
                      <a14:saturation sat="122000"/>
                    </a14:imgEffect>
                    <a14:imgEffect>
                      <a14:brightnessContrast contras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16756">
            <a:off x="1970109" y="4425572"/>
            <a:ext cx="829082" cy="1759684"/>
          </a:xfrm>
          <a:prstGeom prst="rect">
            <a:avLst/>
          </a:prstGeom>
          <a:ln>
            <a:solidFill>
              <a:srgbClr val="000000"/>
            </a:solidFill>
          </a:ln>
        </p:spPr>
      </p:pic>
      <p:cxnSp>
        <p:nvCxnSpPr>
          <p:cNvPr id="22" name="Curved Connector 21"/>
          <p:cNvCxnSpPr/>
          <p:nvPr/>
        </p:nvCxnSpPr>
        <p:spPr>
          <a:xfrm rot="5400000">
            <a:off x="4048643" y="3178347"/>
            <a:ext cx="794559" cy="1443573"/>
          </a:xfrm>
          <a:prstGeom prst="curvedConnector2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urved Connector 22"/>
          <p:cNvCxnSpPr/>
          <p:nvPr/>
        </p:nvCxnSpPr>
        <p:spPr>
          <a:xfrm rot="5400000">
            <a:off x="4656204" y="2509788"/>
            <a:ext cx="787172" cy="2788079"/>
          </a:xfrm>
          <a:prstGeom prst="curvedConnector2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/>
          <p:cNvCxnSpPr/>
          <p:nvPr/>
        </p:nvCxnSpPr>
        <p:spPr>
          <a:xfrm rot="10800000" flipV="1">
            <a:off x="2594130" y="4297412"/>
            <a:ext cx="1080297" cy="526540"/>
          </a:xfrm>
          <a:prstGeom prst="curvedConnector3">
            <a:avLst>
              <a:gd name="adj1" fmla="val 100133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368713" y="4633453"/>
            <a:ext cx="0" cy="209238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urved Connector 25"/>
          <p:cNvCxnSpPr/>
          <p:nvPr/>
        </p:nvCxnSpPr>
        <p:spPr>
          <a:xfrm rot="10800000" flipV="1">
            <a:off x="2368713" y="4287862"/>
            <a:ext cx="1080297" cy="526540"/>
          </a:xfrm>
          <a:prstGeom prst="curvedConnector3">
            <a:avLst>
              <a:gd name="adj1" fmla="val 100133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Screen Shot 2014-02-13 at 9.44.47 PM.png"/>
          <p:cNvPicPr>
            <a:picLocks noChangeAspect="1"/>
          </p:cNvPicPr>
          <p:nvPr/>
        </p:nvPicPr>
        <p:blipFill>
          <a:blip r:embed="rId5">
            <a:alphaModFix amt="53000"/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100000"/>
                    </a14:imgEffect>
                    <a14:imgEffect>
                      <a14:saturation sat="12600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89672" flipH="1">
            <a:off x="1949849" y="4423974"/>
            <a:ext cx="837726" cy="1804602"/>
          </a:xfrm>
          <a:prstGeom prst="rect">
            <a:avLst/>
          </a:prstGeom>
          <a:ln w="12700" cmpd="sng">
            <a:solidFill>
              <a:schemeClr val="tx1"/>
            </a:solidFill>
          </a:ln>
        </p:spPr>
      </p:pic>
      <p:sp>
        <p:nvSpPr>
          <p:cNvPr id="29" name="TextBox 28"/>
          <p:cNvSpPr txBox="1"/>
          <p:nvPr/>
        </p:nvSpPr>
        <p:spPr>
          <a:xfrm>
            <a:off x="624928" y="1071479"/>
            <a:ext cx="39673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b="1" dirty="0" smtClean="0"/>
              <a:t>The perfusion system </a:t>
            </a:r>
            <a:r>
              <a:rPr lang="en-US" dirty="0" smtClean="0"/>
              <a:t>delivers new [glucose]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/>
              <a:t>Stimulate islets with glucose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/>
              <a:t>Response of liver factored in with mathematical model 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22948" y="3121867"/>
            <a:ext cx="23457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b="1" dirty="0" smtClean="0"/>
              <a:t>Quantify insulin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/>
              <a:t>EOF sampling and competitive immunoassay</a:t>
            </a:r>
            <a:endParaRPr lang="en-US" dirty="0"/>
          </a:p>
        </p:txBody>
      </p:sp>
      <p:pic>
        <p:nvPicPr>
          <p:cNvPr id="31" name="Picture 30" descr="stock-footage-rotating-insulin-monomer-active-form-of-insulin-seamless-looping.jp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81" r="36099"/>
          <a:stretch/>
        </p:blipFill>
        <p:spPr>
          <a:xfrm rot="5400000">
            <a:off x="2721550" y="2827231"/>
            <a:ext cx="269786" cy="435784"/>
          </a:xfrm>
          <a:prstGeom prst="rect">
            <a:avLst/>
          </a:prstGeom>
        </p:spPr>
      </p:pic>
      <p:pic>
        <p:nvPicPr>
          <p:cNvPr id="32" name="Picture 31" descr="1igt.g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6021" y="3180016"/>
            <a:ext cx="648780" cy="50447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2994801" y="5483376"/>
            <a:ext cx="37112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b="1" dirty="0" smtClean="0"/>
              <a:t>The chip contains islets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/>
              <a:t>Pancreatic response to the liver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2723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 stabilization of the immunoassay should yield more reproducibility.</a:t>
            </a:r>
          </a:p>
          <a:p>
            <a:pPr lvl="1"/>
            <a:r>
              <a:rPr lang="en-US" sz="2400" dirty="0" smtClean="0"/>
              <a:t>Apply the competitive immunoassay to real time analysis of islet dynamics.</a:t>
            </a:r>
          </a:p>
          <a:p>
            <a:r>
              <a:rPr lang="en-US" sz="2400" dirty="0" smtClean="0"/>
              <a:t>Utilize system on multi islet analysis.</a:t>
            </a:r>
          </a:p>
          <a:p>
            <a:r>
              <a:rPr lang="en-US" sz="2400" dirty="0" smtClean="0"/>
              <a:t>Implement the insulin secretion data into model revision.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640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305"/>
            <a:ext cx="8229600" cy="1143000"/>
          </a:xfrm>
        </p:spPr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013" y="1296921"/>
            <a:ext cx="8229600" cy="470852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400" b="1" u="sng" dirty="0" smtClean="0"/>
              <a:t>Group</a:t>
            </a:r>
          </a:p>
          <a:p>
            <a:pPr marL="0" indent="0" algn="ctr">
              <a:buNone/>
            </a:pPr>
            <a:endParaRPr lang="en-US" sz="2400" b="1" u="sng" dirty="0" smtClean="0"/>
          </a:p>
          <a:p>
            <a:pPr marL="0" indent="0">
              <a:buNone/>
            </a:pPr>
            <a:r>
              <a:rPr lang="en-US" sz="2400" dirty="0" smtClean="0"/>
              <a:t>My group members for their patience, support and assistance in brainstorming:</a:t>
            </a:r>
          </a:p>
          <a:p>
            <a:pPr lvl="1"/>
            <a:r>
              <a:rPr lang="en-US" sz="2400" dirty="0" err="1" smtClean="0"/>
              <a:t>Lian</a:t>
            </a:r>
            <a:r>
              <a:rPr lang="en-US" sz="2400" dirty="0" smtClean="0"/>
              <a:t>, Adrian, Raghu, Tuan and </a:t>
            </a:r>
            <a:r>
              <a:rPr lang="en-US" sz="2400" dirty="0" err="1" smtClean="0"/>
              <a:t>Xue</a:t>
            </a:r>
            <a:r>
              <a:rPr lang="en-US" sz="2400" dirty="0" smtClean="0"/>
              <a:t>. 	</a:t>
            </a:r>
          </a:p>
          <a:p>
            <a:pPr marL="457200" lvl="1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My PI, Mike Roper, for his support, guidance and motivation.</a:t>
            </a:r>
          </a:p>
          <a:p>
            <a:endParaRPr lang="en-US" sz="2400" dirty="0" smtClean="0"/>
          </a:p>
          <a:p>
            <a:pPr marL="0" indent="0" algn="ctr">
              <a:buNone/>
            </a:pPr>
            <a:r>
              <a:rPr lang="en-US" sz="2400" b="1" u="sng" dirty="0" smtClean="0"/>
              <a:t>Funding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OAI </a:t>
            </a:r>
            <a:r>
              <a:rPr lang="en-US" sz="2400" dirty="0"/>
              <a:t>Presentation </a:t>
            </a:r>
            <a:r>
              <a:rPr lang="en-US" sz="2400" dirty="0" smtClean="0"/>
              <a:t>Grant</a:t>
            </a:r>
            <a:endParaRPr lang="en-US" sz="2400" b="1" u="sng" dirty="0" smtClean="0"/>
          </a:p>
          <a:p>
            <a:pPr marL="0" indent="0">
              <a:buNone/>
            </a:pPr>
            <a:r>
              <a:rPr lang="en-US" sz="2400" dirty="0" smtClean="0"/>
              <a:t>NIH</a:t>
            </a:r>
          </a:p>
          <a:p>
            <a:pPr marL="0" indent="0">
              <a:buNone/>
            </a:pPr>
            <a:r>
              <a:rPr lang="en-US" sz="2400" dirty="0" smtClean="0"/>
              <a:t>Florida State University</a:t>
            </a:r>
          </a:p>
          <a:p>
            <a:pPr marL="0" indent="0">
              <a:buNone/>
            </a:pPr>
            <a:r>
              <a:rPr lang="en-US" sz="2400" dirty="0" smtClean="0"/>
              <a:t>Hoffman Fellowship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5" name="Picture 4" descr="NIH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5758" y="4782081"/>
            <a:ext cx="1284112" cy="1270386"/>
          </a:xfrm>
          <a:prstGeom prst="rect">
            <a:avLst/>
          </a:prstGeom>
        </p:spPr>
      </p:pic>
      <p:pic>
        <p:nvPicPr>
          <p:cNvPr id="6" name="Picture 5" descr="220px-FSU_seal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65092" y="4739360"/>
            <a:ext cx="1368778" cy="1368778"/>
          </a:xfrm>
          <a:prstGeom prst="rect">
            <a:avLst/>
          </a:prstGeom>
        </p:spPr>
      </p:pic>
      <p:pic>
        <p:nvPicPr>
          <p:cNvPr id="7" name="Picture 6" descr="fce185381db6f916306e5786775ea7a50537729c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9878"/>
          <a:stretch/>
        </p:blipFill>
        <p:spPr>
          <a:xfrm>
            <a:off x="6513276" y="4697027"/>
            <a:ext cx="991816" cy="1429136"/>
          </a:xfrm>
          <a:prstGeom prst="rect">
            <a:avLst/>
          </a:prstGeom>
        </p:spPr>
      </p:pic>
      <p:pic>
        <p:nvPicPr>
          <p:cNvPr id="8" name="Picture 7" descr="oai-logo-new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4517" y="4782081"/>
            <a:ext cx="1434817" cy="115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970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6443728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0900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533" y="5080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Thank you for your time and questions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544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-3597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Studying the Islets of Langerhans</a:t>
            </a:r>
            <a:endParaRPr lang="en-US" dirty="0"/>
          </a:p>
        </p:txBody>
      </p:sp>
      <p:pic>
        <p:nvPicPr>
          <p:cNvPr id="9" name="Picture 8" descr="figure_06_10b_labeled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550"/>
          <a:stretch/>
        </p:blipFill>
        <p:spPr>
          <a:xfrm>
            <a:off x="112889" y="1262243"/>
            <a:ext cx="4214985" cy="28363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 descr="2424_Exocrine_and_Endocrine_Pancreas-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3648" y="1350803"/>
            <a:ext cx="3883152" cy="5041392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>
            <a:off x="4327874" y="3329516"/>
            <a:ext cx="1881015" cy="11154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59923" y="4192439"/>
            <a:ext cx="42800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Islet composition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~ 80 % beta cells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Islet ~ large beta cell</a:t>
            </a:r>
          </a:p>
          <a:p>
            <a:pPr marL="742950" lvl="1" indent="-285750">
              <a:buFont typeface="Arial"/>
              <a:buChar char="•"/>
            </a:pPr>
            <a:endParaRPr lang="en-US" sz="2000" dirty="0" smtClean="0"/>
          </a:p>
          <a:p>
            <a:pPr marL="342900" indent="-342900">
              <a:buFont typeface="Arial"/>
              <a:buChar char="•"/>
            </a:pPr>
            <a:r>
              <a:rPr lang="en-US" sz="2000" b="1" dirty="0" smtClean="0">
                <a:solidFill>
                  <a:srgbClr val="FF0000"/>
                </a:solidFill>
              </a:rPr>
              <a:t>Study the islets’ insulin response to incoming glucose levels</a:t>
            </a:r>
            <a:endParaRPr lang="en-US" sz="2000" dirty="0"/>
          </a:p>
        </p:txBody>
      </p:sp>
      <p:sp>
        <p:nvSpPr>
          <p:cNvPr id="20" name="Rectangle 19"/>
          <p:cNvSpPr/>
          <p:nvPr/>
        </p:nvSpPr>
        <p:spPr>
          <a:xfrm>
            <a:off x="156789" y="2116667"/>
            <a:ext cx="1636889" cy="73377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290410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85593"/>
    </mc:Choice>
    <mc:Fallback>
      <p:transition spd="slow" advTm="855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4-02-22 at 9.00.39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072" y="1527398"/>
            <a:ext cx="7585444" cy="21960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487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 Look Inside the Beta Cell</a:t>
            </a:r>
            <a:br>
              <a:rPr lang="en-US" dirty="0" smtClean="0"/>
            </a:br>
            <a:r>
              <a:rPr lang="en-US" sz="2700" dirty="0" smtClean="0"/>
              <a:t>Glucose Stimulated Insulin Secretion (GSIS)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80" y="3935657"/>
            <a:ext cx="5380772" cy="2088105"/>
          </a:xfrm>
        </p:spPr>
        <p:txBody>
          <a:bodyPr>
            <a:normAutofit/>
          </a:bodyPr>
          <a:lstStyle/>
          <a:p>
            <a:r>
              <a:rPr lang="en-US" sz="2000" dirty="0" smtClean="0"/>
              <a:t>How to monitor insulin?</a:t>
            </a:r>
          </a:p>
          <a:p>
            <a:pPr lvl="1"/>
            <a:r>
              <a:rPr lang="en-US" sz="2000" dirty="0"/>
              <a:t>v</a:t>
            </a:r>
            <a:r>
              <a:rPr lang="en-US" sz="2000" dirty="0" smtClean="0"/>
              <a:t>ia Ca</a:t>
            </a:r>
            <a:r>
              <a:rPr lang="en-US" sz="2000" baseline="30000" dirty="0" smtClean="0"/>
              <a:t>2+</a:t>
            </a:r>
            <a:r>
              <a:rPr lang="en-US" sz="2000" dirty="0" smtClean="0"/>
              <a:t> with fluorescent dyes </a:t>
            </a:r>
          </a:p>
          <a:p>
            <a:pPr lvl="1"/>
            <a:r>
              <a:rPr lang="en-US" sz="2000" dirty="0"/>
              <a:t>d</a:t>
            </a:r>
            <a:r>
              <a:rPr lang="en-US" sz="2000" dirty="0" smtClean="0"/>
              <a:t>irectly with ELISA </a:t>
            </a:r>
          </a:p>
          <a:p>
            <a:r>
              <a:rPr lang="en-US" sz="2000" b="1" dirty="0" smtClean="0"/>
              <a:t>Secretion from the individual islets is oscillatory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68096" y="6498085"/>
            <a:ext cx="56821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err="1"/>
              <a:t>Ravier</a:t>
            </a:r>
            <a:r>
              <a:rPr lang="it-IT" sz="1400" dirty="0"/>
              <a:t>, M. A.; </a:t>
            </a:r>
            <a:r>
              <a:rPr lang="it-IT" sz="1400" dirty="0" err="1"/>
              <a:t>Sehlin</a:t>
            </a:r>
            <a:r>
              <a:rPr lang="it-IT" sz="1400" dirty="0"/>
              <a:t>, </a:t>
            </a:r>
            <a:r>
              <a:rPr lang="it-IT" sz="1400" dirty="0" err="1"/>
              <a:t>J</a:t>
            </a:r>
            <a:r>
              <a:rPr lang="it-IT" sz="1400" dirty="0"/>
              <a:t>.; Henquin, </a:t>
            </a:r>
            <a:r>
              <a:rPr lang="it-IT" sz="1400" dirty="0" err="1"/>
              <a:t>J</a:t>
            </a:r>
            <a:r>
              <a:rPr lang="it-IT" sz="1400" dirty="0"/>
              <a:t>. C. </a:t>
            </a:r>
            <a:r>
              <a:rPr lang="it-IT" sz="1400" i="1" dirty="0"/>
              <a:t>Diabetologia</a:t>
            </a:r>
            <a:r>
              <a:rPr lang="it-IT" sz="1400" dirty="0"/>
              <a:t> </a:t>
            </a:r>
            <a:r>
              <a:rPr lang="it-IT" sz="1400" b="1" dirty="0"/>
              <a:t>2002</a:t>
            </a:r>
            <a:r>
              <a:rPr lang="it-IT" sz="1400" dirty="0"/>
              <a:t>, </a:t>
            </a:r>
            <a:r>
              <a:rPr lang="it-IT" sz="1400" i="1" dirty="0"/>
              <a:t>45</a:t>
            </a:r>
            <a:r>
              <a:rPr lang="it-IT" sz="1400" dirty="0"/>
              <a:t>, 1154-1163.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968096" y="6268708"/>
            <a:ext cx="77187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http://</a:t>
            </a:r>
            <a:r>
              <a:rPr lang="en-US" sz="1400" dirty="0" err="1"/>
              <a:t>www.igis.com</a:t>
            </a:r>
            <a:r>
              <a:rPr lang="en-US" sz="1400" dirty="0"/>
              <a:t>/</a:t>
            </a:r>
            <a:r>
              <a:rPr lang="en-US" sz="1400" dirty="0" err="1"/>
              <a:t>igis</a:t>
            </a:r>
            <a:r>
              <a:rPr lang="en-US" sz="1400" dirty="0"/>
              <a:t>-digest/</a:t>
            </a:r>
            <a:r>
              <a:rPr lang="en-US" sz="1400" dirty="0" err="1"/>
              <a:t>xith</a:t>
            </a:r>
            <a:r>
              <a:rPr lang="en-US" sz="1400" dirty="0"/>
              <a:t>-</a:t>
            </a:r>
            <a:r>
              <a:rPr lang="en-US" sz="1400" dirty="0" err="1"/>
              <a:t>igis</a:t>
            </a:r>
            <a:r>
              <a:rPr lang="en-US" sz="1400" dirty="0"/>
              <a:t>-symposium/</a:t>
            </a:r>
            <a:r>
              <a:rPr lang="en-US" sz="1400" dirty="0" err="1"/>
              <a:t>er</a:t>
            </a:r>
            <a:r>
              <a:rPr lang="en-US" sz="1400" dirty="0"/>
              <a:t>-and-the-canonical-unfolded-protein-response-</a:t>
            </a:r>
            <a:r>
              <a:rPr lang="en-US" sz="1400" dirty="0" err="1"/>
              <a:t>upr</a:t>
            </a:r>
            <a:r>
              <a:rPr lang="en-US" sz="1400" dirty="0"/>
              <a:t>/</a:t>
            </a:r>
          </a:p>
        </p:txBody>
      </p:sp>
      <p:sp>
        <p:nvSpPr>
          <p:cNvPr id="8" name="Oval 7"/>
          <p:cNvSpPr/>
          <p:nvPr/>
        </p:nvSpPr>
        <p:spPr>
          <a:xfrm>
            <a:off x="5994749" y="1699877"/>
            <a:ext cx="793681" cy="564474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4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4000"/>
                </a:schemeClr>
              </a:gs>
            </a:gsLst>
            <a:lin ang="16200000" scaled="0"/>
            <a:tileRect/>
          </a:gradFill>
          <a:ln w="38100" cmpd="sng">
            <a:solidFill>
              <a:srgbClr val="E46C0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346182" y="1583159"/>
            <a:ext cx="1360487" cy="56447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3672048" y="1543078"/>
            <a:ext cx="548718" cy="45471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00000" scaled="0"/>
            <a:tileRect/>
          </a:gradFill>
          <a:ln w="38100" cmpd="sng"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 rot="21288645">
            <a:off x="1080903" y="1777451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E46C0A"/>
                </a:solidFill>
              </a:rPr>
              <a:t>Insulin Secreted</a:t>
            </a:r>
            <a:endParaRPr lang="en-US" b="1" dirty="0">
              <a:solidFill>
                <a:srgbClr val="E46C0A"/>
              </a:solidFill>
            </a:endParaRPr>
          </a:p>
        </p:txBody>
      </p:sp>
      <p:pic>
        <p:nvPicPr>
          <p:cNvPr id="12" name="Content Placeholder 4"/>
          <p:cNvPicPr>
            <a:picLocks noChangeAspect="1"/>
          </p:cNvPicPr>
          <p:nvPr/>
        </p:nvPicPr>
        <p:blipFill rotWithShape="1">
          <a:blip r:embed="rId5"/>
          <a:srcRect l="1429" r="1962"/>
          <a:stretch/>
        </p:blipFill>
        <p:spPr>
          <a:xfrm>
            <a:off x="6010359" y="3307602"/>
            <a:ext cx="2843660" cy="2961105"/>
          </a:xfrm>
          <a:prstGeom prst="rect">
            <a:avLst/>
          </a:prstGeom>
          <a:ln>
            <a:solidFill>
              <a:srgbClr val="660066"/>
            </a:solidFill>
          </a:ln>
        </p:spPr>
      </p:pic>
      <p:cxnSp>
        <p:nvCxnSpPr>
          <p:cNvPr id="14" name="Straight Arrow Connector 13"/>
          <p:cNvCxnSpPr/>
          <p:nvPr/>
        </p:nvCxnSpPr>
        <p:spPr>
          <a:xfrm flipH="1" flipV="1">
            <a:off x="4054253" y="3143018"/>
            <a:ext cx="1940496" cy="1160957"/>
          </a:xfrm>
          <a:prstGeom prst="straightConnector1">
            <a:avLst/>
          </a:prstGeom>
          <a:ln w="28575" cmpd="sng">
            <a:solidFill>
              <a:srgbClr val="6600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xmlns="" val="1364128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84297"/>
    </mc:Choice>
    <mc:Fallback>
      <p:transition spd="slow" advTm="1842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0046 L 0.00278 0.131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8 0.13114 L -0.21014 0.1313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96296E-6 L 4.72222E-6 0.1236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repeatCount="3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10" grpId="0" animBg="1"/>
      <p:bldP spid="10" grpId="1" animBg="1"/>
      <p:bldP spid="10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026545" y="3203941"/>
            <a:ext cx="3249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/>
              <a:t>?</a:t>
            </a:r>
            <a:endParaRPr lang="en-US" sz="3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Islet Synchronization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 rotWithShape="1">
          <a:blip r:embed="rId2"/>
          <a:srcRect l="1429" r="1962"/>
          <a:stretch/>
        </p:blipFill>
        <p:spPr>
          <a:xfrm>
            <a:off x="409311" y="2025106"/>
            <a:ext cx="2843660" cy="2961105"/>
          </a:xfrm>
          <a:prstGeom prst="rect">
            <a:avLst/>
          </a:prstGeom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1081757" y="6554548"/>
            <a:ext cx="58605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400" dirty="0"/>
              <a:t>Song, S. H. </a:t>
            </a:r>
            <a:r>
              <a:rPr lang="da-DK" sz="1400" i="1" dirty="0"/>
              <a:t>et al. J. </a:t>
            </a:r>
            <a:r>
              <a:rPr lang="da-DK" sz="1400" i="1" dirty="0" err="1"/>
              <a:t>Clin</a:t>
            </a:r>
            <a:r>
              <a:rPr lang="da-DK" sz="1400" i="1" dirty="0"/>
              <a:t>. </a:t>
            </a:r>
            <a:r>
              <a:rPr lang="da-DK" sz="1400" i="1" dirty="0" err="1"/>
              <a:t>Endocrinol</a:t>
            </a:r>
            <a:r>
              <a:rPr lang="da-DK" sz="1400" i="1" dirty="0"/>
              <a:t>. </a:t>
            </a:r>
            <a:r>
              <a:rPr lang="da-DK" sz="1400" i="1" dirty="0" err="1"/>
              <a:t>Metab</a:t>
            </a:r>
            <a:r>
              <a:rPr lang="da-DK" sz="1400" dirty="0"/>
              <a:t>. </a:t>
            </a:r>
            <a:r>
              <a:rPr lang="da-DK" sz="1400" b="1" dirty="0"/>
              <a:t>2000</a:t>
            </a:r>
            <a:r>
              <a:rPr lang="da-DK" sz="1400" dirty="0"/>
              <a:t>, </a:t>
            </a:r>
            <a:r>
              <a:rPr lang="da-DK" sz="1400" i="1" dirty="0"/>
              <a:t>85</a:t>
            </a:r>
            <a:r>
              <a:rPr lang="da-DK" sz="1400" dirty="0"/>
              <a:t>, 4491-4499.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1160147" y="5019279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Single Islet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252971" y="3480940"/>
            <a:ext cx="173252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5" name="Picture 14" descr="Screen Shot 2014-02-22 at 9.34.33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5849" b="13565"/>
          <a:stretch/>
        </p:blipFill>
        <p:spPr>
          <a:xfrm>
            <a:off x="5138830" y="2433579"/>
            <a:ext cx="2425412" cy="227770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521070" y="2966996"/>
            <a:ext cx="1218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  <a:r>
              <a:rPr lang="en-US" b="1" dirty="0" smtClean="0"/>
              <a:t> 1,000,000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890028" y="4948026"/>
            <a:ext cx="966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Pancreas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81756" y="6312221"/>
            <a:ext cx="56821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err="1"/>
              <a:t>Ravier</a:t>
            </a:r>
            <a:r>
              <a:rPr lang="it-IT" sz="1400" dirty="0"/>
              <a:t>, M. A.; </a:t>
            </a:r>
            <a:r>
              <a:rPr lang="it-IT" sz="1400" dirty="0" err="1"/>
              <a:t>Sehlin</a:t>
            </a:r>
            <a:r>
              <a:rPr lang="it-IT" sz="1400" dirty="0"/>
              <a:t>, </a:t>
            </a:r>
            <a:r>
              <a:rPr lang="it-IT" sz="1400" dirty="0" err="1"/>
              <a:t>J</a:t>
            </a:r>
            <a:r>
              <a:rPr lang="it-IT" sz="1400" dirty="0"/>
              <a:t>.; Henquin, </a:t>
            </a:r>
            <a:r>
              <a:rPr lang="it-IT" sz="1400" dirty="0" err="1"/>
              <a:t>J</a:t>
            </a:r>
            <a:r>
              <a:rPr lang="it-IT" sz="1400" dirty="0"/>
              <a:t>. C. </a:t>
            </a:r>
            <a:r>
              <a:rPr lang="it-IT" sz="1400" i="1" dirty="0"/>
              <a:t>Diabetologia</a:t>
            </a:r>
            <a:r>
              <a:rPr lang="it-IT" sz="1400" dirty="0"/>
              <a:t> </a:t>
            </a:r>
            <a:r>
              <a:rPr lang="it-IT" sz="1400" b="1" dirty="0"/>
              <a:t>2002</a:t>
            </a:r>
            <a:r>
              <a:rPr lang="it-IT" sz="1400" dirty="0"/>
              <a:t>, </a:t>
            </a:r>
            <a:r>
              <a:rPr lang="it-IT" sz="1400" i="1" dirty="0"/>
              <a:t>45</a:t>
            </a:r>
            <a:r>
              <a:rPr lang="it-IT" sz="1400" dirty="0"/>
              <a:t>, 1154-1163.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4961773" y="1637696"/>
            <a:ext cx="3922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E80000"/>
                </a:solidFill>
              </a:rPr>
              <a:t>Islets must be synchronized !!!</a:t>
            </a:r>
          </a:p>
          <a:p>
            <a:pPr algn="ctr"/>
            <a:r>
              <a:rPr lang="en-US" dirty="0" smtClean="0">
                <a:solidFill>
                  <a:srgbClr val="E80000"/>
                </a:solidFill>
              </a:rPr>
              <a:t>-</a:t>
            </a:r>
            <a:r>
              <a:rPr lang="en-US" dirty="0">
                <a:solidFill>
                  <a:srgbClr val="E80000"/>
                </a:solidFill>
              </a:rPr>
              <a:t> </a:t>
            </a:r>
            <a:r>
              <a:rPr lang="en-US" dirty="0" smtClean="0">
                <a:solidFill>
                  <a:srgbClr val="E80000"/>
                </a:solidFill>
              </a:rPr>
              <a:t>If out of phase, oscillatory nature is lost</a:t>
            </a:r>
            <a:endParaRPr lang="en-US" dirty="0">
              <a:solidFill>
                <a:srgbClr val="E80000"/>
              </a:solidFill>
            </a:endParaRPr>
          </a:p>
        </p:txBody>
      </p:sp>
      <p:pic>
        <p:nvPicPr>
          <p:cNvPr id="13" name="Picture 12" descr="Screen Shot 2014-02-22 at 9.34.33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2734"/>
          <a:stretch/>
        </p:blipFill>
        <p:spPr>
          <a:xfrm>
            <a:off x="4715870" y="4574745"/>
            <a:ext cx="3897788" cy="39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5838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4362"/>
    </mc:Choice>
    <mc:Fallback>
      <p:transition spd="slow" advTm="143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creen Shot 2014-02-26 at 7.58.5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8494" y="2867094"/>
            <a:ext cx="3000993" cy="17743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44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Liver-Pancreas Feedback</a:t>
            </a:r>
            <a:br>
              <a:rPr lang="en-US" dirty="0" smtClean="0"/>
            </a:br>
            <a:r>
              <a:rPr lang="en-US" sz="3800" dirty="0" smtClean="0"/>
              <a:t>Insulin Response</a:t>
            </a:r>
            <a:endParaRPr lang="en-US" sz="3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389191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Liver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932663" y="3939575"/>
            <a:ext cx="966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Pancreas</a:t>
            </a:r>
            <a:endParaRPr lang="en-US" dirty="0"/>
          </a:p>
        </p:txBody>
      </p:sp>
      <p:pic>
        <p:nvPicPr>
          <p:cNvPr id="7" name="Picture 6" descr="clean-liver-help-hair-los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6327" y="2867094"/>
            <a:ext cx="2440108" cy="1660894"/>
          </a:xfrm>
          <a:prstGeom prst="rect">
            <a:avLst/>
          </a:prstGeom>
        </p:spPr>
      </p:pic>
      <p:sp>
        <p:nvSpPr>
          <p:cNvPr id="14" name="U-Turn Arrow 13"/>
          <p:cNvSpPr/>
          <p:nvPr/>
        </p:nvSpPr>
        <p:spPr>
          <a:xfrm>
            <a:off x="3229850" y="2022095"/>
            <a:ext cx="3174710" cy="761439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10000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04686" y="1468097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Glucose</a:t>
            </a:r>
            <a:endParaRPr lang="en-US" dirty="0"/>
          </a:p>
        </p:txBody>
      </p:sp>
      <p:sp>
        <p:nvSpPr>
          <p:cNvPr id="16" name="U-Turn Arrow 15"/>
          <p:cNvSpPr/>
          <p:nvPr/>
        </p:nvSpPr>
        <p:spPr>
          <a:xfrm rot="10800000">
            <a:off x="3133076" y="4641460"/>
            <a:ext cx="3174710" cy="761439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100000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77758" y="4711816"/>
            <a:ext cx="804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Insulin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4221395" y="4645806"/>
            <a:ext cx="0" cy="401918"/>
          </a:xfrm>
          <a:prstGeom prst="straightConnector1">
            <a:avLst/>
          </a:prstGeom>
          <a:ln w="5715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4117178" y="1486481"/>
            <a:ext cx="0" cy="401918"/>
          </a:xfrm>
          <a:prstGeom prst="straightConnector1">
            <a:avLst/>
          </a:prstGeom>
          <a:ln w="5715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103531" y="5627590"/>
            <a:ext cx="7434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The islets’ insulin response synchronizes with the glucose stimulation  and vise versa</a:t>
            </a: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167254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8627"/>
    </mc:Choice>
    <mc:Fallback>
      <p:transition spd="slow" advTm="586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Screen Shot 2014-02-22 at 9.58.3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6851" y="4592509"/>
            <a:ext cx="2229726" cy="208002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42862" y="3673034"/>
            <a:ext cx="2999584" cy="1379144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357"/>
            <a:ext cx="8229600" cy="1143000"/>
          </a:xfrm>
          <a:noFill/>
          <a:ln>
            <a:solidFill>
              <a:srgbClr val="FFFFFF"/>
            </a:solidFill>
          </a:ln>
          <a:effectLst/>
        </p:spPr>
        <p:txBody>
          <a:bodyPr>
            <a:normAutofit fontScale="90000"/>
          </a:bodyPr>
          <a:lstStyle/>
          <a:p>
            <a:r>
              <a:rPr lang="en-US" dirty="0" smtClean="0"/>
              <a:t>The Feedback Loop</a:t>
            </a:r>
            <a:br>
              <a:rPr lang="en-US" dirty="0" smtClean="0"/>
            </a:b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055564" y="2472146"/>
            <a:ext cx="2775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1. Deliver </a:t>
            </a:r>
            <a:r>
              <a:rPr lang="en-US" b="1" dirty="0" smtClean="0">
                <a:solidFill>
                  <a:srgbClr val="D99694"/>
                </a:solidFill>
              </a:rPr>
              <a:t>[glucose] </a:t>
            </a:r>
            <a:r>
              <a:rPr lang="en-US" b="1" dirty="0" smtClean="0"/>
              <a:t>to islet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553201" y="3872900"/>
            <a:ext cx="2414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2. Monitor </a:t>
            </a:r>
            <a:r>
              <a:rPr lang="en-US" b="1" dirty="0" smtClean="0">
                <a:solidFill>
                  <a:srgbClr val="D6B717"/>
                </a:solidFill>
              </a:rPr>
              <a:t>insulin  as f(Ca</a:t>
            </a:r>
            <a:r>
              <a:rPr lang="en-US" b="1" baseline="30000" dirty="0" smtClean="0">
                <a:solidFill>
                  <a:srgbClr val="D6B717"/>
                </a:solidFill>
              </a:rPr>
              <a:t>2+</a:t>
            </a:r>
            <a:r>
              <a:rPr lang="en-US" b="1" dirty="0" smtClean="0">
                <a:solidFill>
                  <a:srgbClr val="D6B717"/>
                </a:solidFill>
              </a:rPr>
              <a:t>)</a:t>
            </a:r>
            <a:r>
              <a:rPr lang="en-US" b="1" baseline="30000" dirty="0" smtClean="0">
                <a:solidFill>
                  <a:srgbClr val="D6B717"/>
                </a:solidFill>
              </a:rPr>
              <a:t> </a:t>
            </a:r>
            <a:r>
              <a:rPr lang="en-US" b="1" dirty="0" smtClean="0">
                <a:solidFill>
                  <a:srgbClr val="D6B717"/>
                </a:solidFill>
              </a:rPr>
              <a:t> </a:t>
            </a:r>
            <a:r>
              <a:rPr lang="en-US" b="1" dirty="0" smtClean="0"/>
              <a:t>secretion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44" y="3557594"/>
            <a:ext cx="19753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3. Utilize model</a:t>
            </a:r>
          </a:p>
          <a:p>
            <a:r>
              <a:rPr lang="en-US" b="1" dirty="0"/>
              <a:t>t</a:t>
            </a:r>
            <a:r>
              <a:rPr lang="en-US" b="1" dirty="0" smtClean="0"/>
              <a:t>o predict liver response  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37713" y="2062723"/>
            <a:ext cx="30219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4. Calculate expected change</a:t>
            </a:r>
          </a:p>
          <a:p>
            <a:r>
              <a:rPr lang="en-US" b="1" dirty="0" smtClean="0"/>
              <a:t>in </a:t>
            </a:r>
            <a: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[glucose] </a:t>
            </a:r>
            <a:endParaRPr lang="en-US" b="1" dirty="0">
              <a:solidFill>
                <a:srgbClr val="D6B717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55564" y="2472146"/>
            <a:ext cx="2912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6. Deliver new </a:t>
            </a:r>
            <a:r>
              <a:rPr lang="en-US" b="1" dirty="0" smtClean="0">
                <a:solidFill>
                  <a:srgbClr val="D99694"/>
                </a:solidFill>
              </a:rPr>
              <a:t>[glucose] </a:t>
            </a:r>
            <a:r>
              <a:rPr lang="en-US" b="1" dirty="0" smtClean="0"/>
              <a:t>to islet</a:t>
            </a:r>
            <a:endParaRPr lang="en-US" b="1" dirty="0"/>
          </a:p>
        </p:txBody>
      </p:sp>
      <p:sp>
        <p:nvSpPr>
          <p:cNvPr id="25" name="Curved Left Arrow 24"/>
          <p:cNvSpPr/>
          <p:nvPr/>
        </p:nvSpPr>
        <p:spPr>
          <a:xfrm>
            <a:off x="6788365" y="1708991"/>
            <a:ext cx="1316924" cy="4076895"/>
          </a:xfrm>
          <a:prstGeom prst="curvedLef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Curved Left Arrow 26"/>
          <p:cNvSpPr/>
          <p:nvPr/>
        </p:nvSpPr>
        <p:spPr>
          <a:xfrm rot="11025675">
            <a:off x="866083" y="1631195"/>
            <a:ext cx="1316924" cy="3983287"/>
          </a:xfrm>
          <a:prstGeom prst="curvedLef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06052" y="1524325"/>
            <a:ext cx="4621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E46C0A"/>
                </a:solidFill>
              </a:rPr>
              <a:t>Keep iterating until synchronization achieved </a:t>
            </a:r>
            <a:endParaRPr lang="en-US" b="1" dirty="0">
              <a:solidFill>
                <a:srgbClr val="E46C0A"/>
              </a:solidFill>
            </a:endParaRPr>
          </a:p>
        </p:txBody>
      </p:sp>
      <p:pic>
        <p:nvPicPr>
          <p:cNvPr id="5" name="Picture 4" descr="Screen Shot 2014-02-26 at 7.47.40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4970" y="3872900"/>
            <a:ext cx="3555502" cy="1179278"/>
          </a:xfrm>
          <a:prstGeom prst="rect">
            <a:avLst/>
          </a:prstGeom>
        </p:spPr>
      </p:pic>
      <p:pic>
        <p:nvPicPr>
          <p:cNvPr id="8" name="Picture 7" descr="Screen Shot 2014-02-26 at 7.48.59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8009" y="2009922"/>
            <a:ext cx="1003541" cy="1663112"/>
          </a:xfrm>
          <a:prstGeom prst="rect">
            <a:avLst/>
          </a:prstGeom>
        </p:spPr>
      </p:pic>
      <p:sp>
        <p:nvSpPr>
          <p:cNvPr id="12" name="Freeform 11"/>
          <p:cNvSpPr/>
          <p:nvPr/>
        </p:nvSpPr>
        <p:spPr>
          <a:xfrm>
            <a:off x="3722555" y="3040880"/>
            <a:ext cx="1089387" cy="1654425"/>
          </a:xfrm>
          <a:custGeom>
            <a:avLst/>
            <a:gdLst>
              <a:gd name="connsiteX0" fmla="*/ 1089387 w 1089387"/>
              <a:gd name="connsiteY0" fmla="*/ 0 h 1654425"/>
              <a:gd name="connsiteX1" fmla="*/ 728200 w 1089387"/>
              <a:gd name="connsiteY1" fmla="*/ 932071 h 1654425"/>
              <a:gd name="connsiteX2" fmla="*/ 0 w 1089387"/>
              <a:gd name="connsiteY2" fmla="*/ 1654425 h 165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9387" h="1654425">
                <a:moveTo>
                  <a:pt x="1089387" y="0"/>
                </a:moveTo>
                <a:cubicBezTo>
                  <a:pt x="999575" y="328167"/>
                  <a:pt x="909764" y="656334"/>
                  <a:pt x="728200" y="932071"/>
                </a:cubicBezTo>
                <a:cubicBezTo>
                  <a:pt x="546636" y="1207808"/>
                  <a:pt x="117483" y="1542771"/>
                  <a:pt x="0" y="1654425"/>
                </a:cubicBezTo>
              </a:path>
            </a:pathLst>
          </a:custGeom>
          <a:ln w="127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3728381" y="3035055"/>
            <a:ext cx="547606" cy="1170913"/>
          </a:xfrm>
          <a:custGeom>
            <a:avLst/>
            <a:gdLst>
              <a:gd name="connsiteX0" fmla="*/ 547606 w 547606"/>
              <a:gd name="connsiteY0" fmla="*/ 0 h 1170913"/>
              <a:gd name="connsiteX1" fmla="*/ 367012 w 547606"/>
              <a:gd name="connsiteY1" fmla="*/ 885467 h 1170913"/>
              <a:gd name="connsiteX2" fmla="*/ 0 w 547606"/>
              <a:gd name="connsiteY2" fmla="*/ 1170913 h 1170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606" h="1170913">
                <a:moveTo>
                  <a:pt x="547606" y="0"/>
                </a:moveTo>
                <a:cubicBezTo>
                  <a:pt x="502943" y="345157"/>
                  <a:pt x="458280" y="690315"/>
                  <a:pt x="367012" y="885467"/>
                </a:cubicBezTo>
                <a:cubicBezTo>
                  <a:pt x="275744" y="1080619"/>
                  <a:pt x="66023" y="1144699"/>
                  <a:pt x="0" y="1170913"/>
                </a:cubicBezTo>
              </a:path>
            </a:pathLst>
          </a:custGeom>
          <a:ln w="127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476529" y="5066492"/>
            <a:ext cx="1598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Microfluidic Chip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152950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6" grpId="0"/>
      <p:bldP spid="24" grpId="0"/>
      <p:bldP spid="25" grpId="0" animBg="1"/>
      <p:bldP spid="27" grpId="0" animBg="1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42" y="1615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Feedback Loop</a:t>
            </a:r>
            <a:br>
              <a:rPr lang="en-US" dirty="0" smtClean="0"/>
            </a:br>
            <a:r>
              <a:rPr lang="en-US" b="1" dirty="0" smtClean="0"/>
              <a:t>Closed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4" name="Picture 13" descr="Screen Shot 2014-02-22 at 9.54.3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91889" y="1656759"/>
            <a:ext cx="5523786" cy="41931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498912" y="1311159"/>
            <a:ext cx="1927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/>
              <a:t>1</a:t>
            </a:r>
            <a:r>
              <a:rPr lang="en-US" dirty="0" smtClean="0"/>
              <a:t>) Monitor Ca</a:t>
            </a:r>
            <a:r>
              <a:rPr lang="en-US" baseline="30000" dirty="0" smtClean="0"/>
              <a:t>2+</a:t>
            </a:r>
            <a:r>
              <a:rPr lang="en-US" dirty="0" smtClean="0"/>
              <a:t> with constant glucose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828604" y="1311159"/>
            <a:ext cx="16198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(2)Apply model to mimic liver response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534258" y="5842337"/>
            <a:ext cx="39141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E80000"/>
                </a:solidFill>
              </a:rPr>
              <a:t>The islets synchronize with the “liver”</a:t>
            </a:r>
          </a:p>
          <a:p>
            <a:pPr algn="ctr"/>
            <a:r>
              <a:rPr lang="en-US" b="1" dirty="0" smtClean="0">
                <a:solidFill>
                  <a:srgbClr val="E80000"/>
                </a:solidFill>
              </a:rPr>
              <a:t>Feedback established</a:t>
            </a:r>
            <a:endParaRPr lang="en-US" b="1" dirty="0">
              <a:solidFill>
                <a:srgbClr val="E8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39548" y="6488668"/>
            <a:ext cx="3227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provided by Raghu </a:t>
            </a:r>
            <a:r>
              <a:rPr lang="en-US" dirty="0" err="1" smtClean="0"/>
              <a:t>Dhumpa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8283" y="2954476"/>
            <a:ext cx="12836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Average calcium for five islets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46159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623" y="144909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600" b="1" u="sng" dirty="0" smtClean="0"/>
              <a:t>Purpose:</a:t>
            </a:r>
            <a:r>
              <a:rPr lang="en-US" sz="2600" b="1" dirty="0" smtClean="0"/>
              <a:t>   </a:t>
            </a:r>
            <a:r>
              <a:rPr lang="en-US" sz="2400" dirty="0" smtClean="0"/>
              <a:t>Measure insulin release under this dynamic interaction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757623" y="4420742"/>
            <a:ext cx="805322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u="sng" dirty="0" smtClean="0"/>
              <a:t>How:</a:t>
            </a:r>
            <a:r>
              <a:rPr lang="en-US" sz="2600" b="1" dirty="0" smtClean="0"/>
              <a:t>  </a:t>
            </a:r>
            <a:r>
              <a:rPr lang="en-US" sz="2400" dirty="0" smtClean="0"/>
              <a:t>Integrate previously developed methods for glucose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      delivery and measurement of insulin secretion</a:t>
            </a:r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9" name="Picture 18" descr="Screen Shot 2014-02-22 at 9.54.3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02958" y="1202357"/>
            <a:ext cx="3753357" cy="28492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6200000">
            <a:off x="2442306" y="2300788"/>
            <a:ext cx="802423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00"/>
                </a:solidFill>
              </a:rPr>
              <a:t>Insulin</a:t>
            </a:r>
            <a:endParaRPr lang="en-US" sz="1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820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6|7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|20.8|7.7|19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6|3.6|9.4|5.3|1.1|20.2|62.4|48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9|12.2|6.9|2.4|2.4|6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schemas.microsoft.com/office/2006/metadata/properties"/>
    <ds:schemaRef ds:uri="http://schemas.microsoft.com/office/infopath/2007/PartnerControls"/>
    <ds:schemaRef ds:uri="http://schemas.microsoft.com/sharepoint/v3/fields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14160</TotalTime>
  <Words>1027</Words>
  <Application>Microsoft Office PowerPoint</Application>
  <PresentationFormat>On-screen Show (4:3)</PresentationFormat>
  <Paragraphs>259</Paragraphs>
  <Slides>24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Measurement of the Secretion Dynamics of Insulin from Islets of Langerhans Using a Microfluidic Device  _________________</vt:lpstr>
      <vt:lpstr>The Diabetes Epidemic</vt:lpstr>
      <vt:lpstr>Slide 3</vt:lpstr>
      <vt:lpstr>A Look Inside the Beta Cell Glucose Stimulated Insulin Secretion (GSIS)</vt:lpstr>
      <vt:lpstr>Islet Synchronization</vt:lpstr>
      <vt:lpstr>Liver-Pancreas Feedback Insulin Response</vt:lpstr>
      <vt:lpstr>The Feedback Loop </vt:lpstr>
      <vt:lpstr>The Feedback Loop Closed</vt:lpstr>
      <vt:lpstr>Purpose:   Measure insulin release under this dynamic interaction</vt:lpstr>
      <vt:lpstr>Microfluidic Device</vt:lpstr>
      <vt:lpstr>Development of Cellular Perfusion System</vt:lpstr>
      <vt:lpstr>Delivery of Complex Glucose Waveforms</vt:lpstr>
      <vt:lpstr>Delivery of Complex Glucose Waveforms</vt:lpstr>
      <vt:lpstr>Perfusion successfully characterized and now to check integration</vt:lpstr>
      <vt:lpstr>Microfluidic Device</vt:lpstr>
      <vt:lpstr>Integration of Perfusion System</vt:lpstr>
      <vt:lpstr>Integration of Perfusion System</vt:lpstr>
      <vt:lpstr>Integration complete  sampling, separation and detection + cellular perfusion system _____________________ Apply to studying the islets</vt:lpstr>
      <vt:lpstr>Competitive Immunoassay</vt:lpstr>
      <vt:lpstr>B/F Calibration Plot</vt:lpstr>
      <vt:lpstr>Summary and Conclusion</vt:lpstr>
      <vt:lpstr>Future Work</vt:lpstr>
      <vt:lpstr>Acknowledgements</vt:lpstr>
      <vt:lpstr>Thank you for your time and questions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PMdesktop</cp:lastModifiedBy>
  <cp:revision>257</cp:revision>
  <cp:lastPrinted>2014-02-27T20:26:06Z</cp:lastPrinted>
  <dcterms:created xsi:type="dcterms:W3CDTF">2010-04-12T23:12:02Z</dcterms:created>
  <dcterms:modified xsi:type="dcterms:W3CDTF">2014-03-14T16:08:25Z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